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3" r:id="rId5"/>
    <p:sldMasterId id="2147483694" r:id="rId6"/>
    <p:sldMasterId id="2147483695" r:id="rId7"/>
    <p:sldMasterId id="214748369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</p:sldIdLst>
  <p:sldSz cy="5143500" cx="9144000"/>
  <p:notesSz cx="6858000" cy="9144000"/>
  <p:embeddedFontLst>
    <p:embeddedFont>
      <p:font typeface="Roboto"/>
      <p:regular r:id="rId83"/>
      <p:bold r:id="rId84"/>
      <p:italic r:id="rId85"/>
      <p:boldItalic r:id="rId8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8D2E87D-67BF-4F17-A6A5-E4793AA4CC62}">
  <a:tblStyle styleId="{48D2E87D-67BF-4F17-A6A5-E4793AA4CC6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84" Type="http://schemas.openxmlformats.org/officeDocument/2006/relationships/font" Target="fonts/Roboto-bold.fntdata"/><Relationship Id="rId83" Type="http://schemas.openxmlformats.org/officeDocument/2006/relationships/font" Target="fonts/Roboto-regular.fntdata"/><Relationship Id="rId42" Type="http://schemas.openxmlformats.org/officeDocument/2006/relationships/slide" Target="slides/slide33.xml"/><Relationship Id="rId86" Type="http://schemas.openxmlformats.org/officeDocument/2006/relationships/font" Target="fonts/Roboto-boldItalic.fntdata"/><Relationship Id="rId41" Type="http://schemas.openxmlformats.org/officeDocument/2006/relationships/slide" Target="slides/slide32.xml"/><Relationship Id="rId85" Type="http://schemas.openxmlformats.org/officeDocument/2006/relationships/font" Target="fonts/Roboto-italic.fntdata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80" Type="http://schemas.openxmlformats.org/officeDocument/2006/relationships/slide" Target="slides/slide71.xml"/><Relationship Id="rId82" Type="http://schemas.openxmlformats.org/officeDocument/2006/relationships/slide" Target="slides/slide73.xml"/><Relationship Id="rId81" Type="http://schemas.openxmlformats.org/officeDocument/2006/relationships/slide" Target="slides/slide72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slide" Target="slides/slide64.xml"/><Relationship Id="rId72" Type="http://schemas.openxmlformats.org/officeDocument/2006/relationships/slide" Target="slides/slide63.xml"/><Relationship Id="rId31" Type="http://schemas.openxmlformats.org/officeDocument/2006/relationships/slide" Target="slides/slide22.xml"/><Relationship Id="rId75" Type="http://schemas.openxmlformats.org/officeDocument/2006/relationships/slide" Target="slides/slide66.xml"/><Relationship Id="rId30" Type="http://schemas.openxmlformats.org/officeDocument/2006/relationships/slide" Target="slides/slide21.xml"/><Relationship Id="rId74" Type="http://schemas.openxmlformats.org/officeDocument/2006/relationships/slide" Target="slides/slide65.xml"/><Relationship Id="rId33" Type="http://schemas.openxmlformats.org/officeDocument/2006/relationships/slide" Target="slides/slide24.xml"/><Relationship Id="rId77" Type="http://schemas.openxmlformats.org/officeDocument/2006/relationships/slide" Target="slides/slide68.xml"/><Relationship Id="rId32" Type="http://schemas.openxmlformats.org/officeDocument/2006/relationships/slide" Target="slides/slide23.xml"/><Relationship Id="rId76" Type="http://schemas.openxmlformats.org/officeDocument/2006/relationships/slide" Target="slides/slide67.xml"/><Relationship Id="rId35" Type="http://schemas.openxmlformats.org/officeDocument/2006/relationships/slide" Target="slides/slide26.xml"/><Relationship Id="rId79" Type="http://schemas.openxmlformats.org/officeDocument/2006/relationships/slide" Target="slides/slide70.xml"/><Relationship Id="rId34" Type="http://schemas.openxmlformats.org/officeDocument/2006/relationships/slide" Target="slides/slide25.xml"/><Relationship Id="rId78" Type="http://schemas.openxmlformats.org/officeDocument/2006/relationships/slide" Target="slides/slide69.xml"/><Relationship Id="rId71" Type="http://schemas.openxmlformats.org/officeDocument/2006/relationships/slide" Target="slides/slide62.xml"/><Relationship Id="rId70" Type="http://schemas.openxmlformats.org/officeDocument/2006/relationships/slide" Target="slides/slide61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20" Type="http://schemas.openxmlformats.org/officeDocument/2006/relationships/slide" Target="slides/slide11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22" Type="http://schemas.openxmlformats.org/officeDocument/2006/relationships/slide" Target="slides/slide13.xml"/><Relationship Id="rId66" Type="http://schemas.openxmlformats.org/officeDocument/2006/relationships/slide" Target="slides/slide57.xml"/><Relationship Id="rId21" Type="http://schemas.openxmlformats.org/officeDocument/2006/relationships/slide" Target="slides/slide12.xml"/><Relationship Id="rId65" Type="http://schemas.openxmlformats.org/officeDocument/2006/relationships/slide" Target="slides/slide56.xml"/><Relationship Id="rId24" Type="http://schemas.openxmlformats.org/officeDocument/2006/relationships/slide" Target="slides/slide15.xml"/><Relationship Id="rId68" Type="http://schemas.openxmlformats.org/officeDocument/2006/relationships/slide" Target="slides/slide59.xml"/><Relationship Id="rId23" Type="http://schemas.openxmlformats.org/officeDocument/2006/relationships/slide" Target="slides/slide14.xml"/><Relationship Id="rId67" Type="http://schemas.openxmlformats.org/officeDocument/2006/relationships/slide" Target="slides/slide58.xml"/><Relationship Id="rId60" Type="http://schemas.openxmlformats.org/officeDocument/2006/relationships/slide" Target="slides/slide5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69" Type="http://schemas.openxmlformats.org/officeDocument/2006/relationships/slide" Target="slides/slide6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11" Type="http://schemas.openxmlformats.org/officeDocument/2006/relationships/slide" Target="slides/slide2.xml"/><Relationship Id="rId55" Type="http://schemas.openxmlformats.org/officeDocument/2006/relationships/slide" Target="slides/slide46.xml"/><Relationship Id="rId10" Type="http://schemas.openxmlformats.org/officeDocument/2006/relationships/slide" Target="slides/slide1.xml"/><Relationship Id="rId54" Type="http://schemas.openxmlformats.org/officeDocument/2006/relationships/slide" Target="slides/slide45.xml"/><Relationship Id="rId13" Type="http://schemas.openxmlformats.org/officeDocument/2006/relationships/slide" Target="slides/slide4.xml"/><Relationship Id="rId57" Type="http://schemas.openxmlformats.org/officeDocument/2006/relationships/slide" Target="slides/slide48.xml"/><Relationship Id="rId12" Type="http://schemas.openxmlformats.org/officeDocument/2006/relationships/slide" Target="slides/slide3.xml"/><Relationship Id="rId56" Type="http://schemas.openxmlformats.org/officeDocument/2006/relationships/slide" Target="slides/slide47.xml"/><Relationship Id="rId15" Type="http://schemas.openxmlformats.org/officeDocument/2006/relationships/slide" Target="slides/slide6.xml"/><Relationship Id="rId59" Type="http://schemas.openxmlformats.org/officeDocument/2006/relationships/slide" Target="slides/slide50.xml"/><Relationship Id="rId14" Type="http://schemas.openxmlformats.org/officeDocument/2006/relationships/slide" Target="slides/slide5.xml"/><Relationship Id="rId58" Type="http://schemas.openxmlformats.org/officeDocument/2006/relationships/slide" Target="slides/slide4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4c44ee965_0_1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e4c44ee965_0_1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e4c44ee965_0_151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e4c44ee965_0_1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e4c44ee965_0_18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e4c44ee965_0_1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e4c44ee965_0_19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e4c44ee965_0_1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P(M|x_1, x_2) = f(x_1, x_2) =    \frac{1}{1+e^{(a x_1 + b x_2 + c)}}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e4c44ee965_1_1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e4c44ee965_1_1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P(M|x_1, x_2) = f(x_1, x_2) =    \frac{1}{1+e^{(a x_1 + b x_2 + c)}}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e4c44ee965_0_152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e4c44ee965_0_1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e4c44ee965_0_153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e4c44ee965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e4c44ee965_0_154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e4c44ee965_0_1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e4c44ee965_1_28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e4c44ee965_1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e4c44ee965_1_30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e4c44ee965_1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e4c44ee965_1_33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e4c44ee965_1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4c44ee965_0_1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e4c44ee965_0_1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e4c44ee965_1_34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e4c44ee965_1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e4c44ee965_1_35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e4c44ee965_1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4c44ee965_1_36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4c44ee965_1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e4c44ee965_1_381:notes"/>
          <p:cNvSpPr txBox="1"/>
          <p:nvPr>
            <p:ph idx="1" type="body"/>
          </p:nvPr>
        </p:nvSpPr>
        <p:spPr>
          <a:xfrm>
            <a:off x="914827" y="4343094"/>
            <a:ext cx="50283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e4c44ee965_1_381:notes"/>
          <p:cNvSpPr/>
          <p:nvPr>
            <p:ph idx="2" type="sldImg"/>
          </p:nvPr>
        </p:nvSpPr>
        <p:spPr>
          <a:xfrm>
            <a:off x="1843861" y="684677"/>
            <a:ext cx="3171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e4c44ee965_1_387:notes"/>
          <p:cNvSpPr txBox="1"/>
          <p:nvPr>
            <p:ph idx="1" type="body"/>
          </p:nvPr>
        </p:nvSpPr>
        <p:spPr>
          <a:xfrm>
            <a:off x="914827" y="4343094"/>
            <a:ext cx="50283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e4c44ee965_1_387:notes"/>
          <p:cNvSpPr/>
          <p:nvPr>
            <p:ph idx="2" type="sldImg"/>
          </p:nvPr>
        </p:nvSpPr>
        <p:spPr>
          <a:xfrm>
            <a:off x="1843861" y="684677"/>
            <a:ext cx="3171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e4c44ee965_1_397:notes"/>
          <p:cNvSpPr txBox="1"/>
          <p:nvPr>
            <p:ph idx="1" type="body"/>
          </p:nvPr>
        </p:nvSpPr>
        <p:spPr>
          <a:xfrm>
            <a:off x="914827" y="4343094"/>
            <a:ext cx="50283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e4c44ee965_1_397:notes"/>
          <p:cNvSpPr/>
          <p:nvPr>
            <p:ph idx="2" type="sldImg"/>
          </p:nvPr>
        </p:nvSpPr>
        <p:spPr>
          <a:xfrm>
            <a:off x="1843861" y="684677"/>
            <a:ext cx="3171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e4c44ee965_1_41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e4c44ee965_1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e4c44ee965_1_43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e4c44ee965_1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e4c44ee965_1_44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e4c44ee965_1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4c44ee965_1_454:notes"/>
          <p:cNvSpPr txBox="1"/>
          <p:nvPr>
            <p:ph idx="1" type="body"/>
          </p:nvPr>
        </p:nvSpPr>
        <p:spPr>
          <a:xfrm>
            <a:off x="914827" y="4343094"/>
            <a:ext cx="50283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e4c44ee965_1_454:notes"/>
          <p:cNvSpPr/>
          <p:nvPr>
            <p:ph idx="2" type="sldImg"/>
          </p:nvPr>
        </p:nvSpPr>
        <p:spPr>
          <a:xfrm>
            <a:off x="1843861" y="684677"/>
            <a:ext cx="3171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4c44ee965_0_1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4c44ee965_0_1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e4c44ee965_1_126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e4c44ee965_1_1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e4c44ee965_1_123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e4c44ee965_1_1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e4c44ee965_0_155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e4c44ee965_0_1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e4c44ee965_0_159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e4c44ee965_0_1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e4c44ee965_0_163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e4c44ee965_0_1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e4c44ee965_0_1686:notes"/>
          <p:cNvSpPr txBox="1"/>
          <p:nvPr>
            <p:ph idx="1" type="body"/>
          </p:nvPr>
        </p:nvSpPr>
        <p:spPr>
          <a:xfrm>
            <a:off x="914827" y="4343094"/>
            <a:ext cx="50283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ge4c44ee965_0_1686:notes"/>
          <p:cNvSpPr/>
          <p:nvPr>
            <p:ph idx="2" type="sldImg"/>
          </p:nvPr>
        </p:nvSpPr>
        <p:spPr>
          <a:xfrm>
            <a:off x="1843861" y="684677"/>
            <a:ext cx="3171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e4c44ee965_0_1692:notes"/>
          <p:cNvSpPr txBox="1"/>
          <p:nvPr>
            <p:ph idx="1" type="body"/>
          </p:nvPr>
        </p:nvSpPr>
        <p:spPr>
          <a:xfrm>
            <a:off x="914827" y="4343094"/>
            <a:ext cx="50283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ge4c44ee965_0_1692:notes"/>
          <p:cNvSpPr/>
          <p:nvPr>
            <p:ph idx="2" type="sldImg"/>
          </p:nvPr>
        </p:nvSpPr>
        <p:spPr>
          <a:xfrm>
            <a:off x="1843861" y="684677"/>
            <a:ext cx="3171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e4c44ee965_1_64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e4c44ee965_1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e4c44ee965_0_170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e4c44ee965_0_1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\nabla_w J = \left[ \frac{\partial J}{\partial w_2}, \frac{\partial J}{\partial w_2} \right 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\frac{\partial (w_1+ 2w_2 - 3)^2}{\partial w_1} = \frac{\partial (a)^2} {\partial a} \, \frac{\partial (b-3)}{\partial b} \, \frac{\partial (c + 2w_2)}{\partial c}  \, \frac{\partial (1 * w_1)}{\partial w_1}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\frac{\partial (w_1+ 2w_2 - 3)^2}{\partial w_2} = \frac{\partial (a)^2} {\partial a} \, \frac{\partial (b-3)}{\partial b} \, \frac{\partial (w_1 + c)}{\partial c}  \, \frac{\partial (2 * w_2)}{\partial w_2}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e4c44ee965_0_173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e4c44ee965_0_1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\nabla W = \left[ \frac{\partial J}{\partial w_2}, \frac{\partial J}{\partial w_2} \right 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\frac{\partial (1w_1+ 2w_2 - 3)^2}{\partial w_1} = \frac{\partial (a)^2} {\partial a} \, \frac{\partial (b-3)}{\partial b} \, \frac{\partial (c + 2w_2)}{\partial c}  \, \frac{\partial (1 * w_1)}{\partial w_1}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\frac{\partial (1w_1+ 2w_2 - 3)^2}{\partial w_2} = \frac{\partial (a)^2} {\partial a} \, \frac{\partial (b-3)}{\partial b} \, \frac{\partial (1w_1 + c)}{\partial c}  \, \frac{\partial (2 * w_2)}{\partial w_2}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4c44ee965_0_192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e4c44ee965_0_1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e4c44ee965_0_176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e4c44ee965_0_1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e4c44ee965_0_177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e4c44ee965_0_1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e4c44ee965_0_183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e4c44ee965_0_1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e4c44ee965_0_18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e4c44ee965_0_18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e4c44ee965_0_18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e4c44ee965_0_18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e4c44ee965_1_94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e4c44ee965_1_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e4c44ee965_1_946:notes"/>
          <p:cNvSpPr txBox="1"/>
          <p:nvPr>
            <p:ph idx="1" type="body"/>
          </p:nvPr>
        </p:nvSpPr>
        <p:spPr>
          <a:xfrm>
            <a:off x="914827" y="4343094"/>
            <a:ext cx="50283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ge4c44ee965_1_946:notes"/>
          <p:cNvSpPr/>
          <p:nvPr>
            <p:ph idx="2" type="sldImg"/>
          </p:nvPr>
        </p:nvSpPr>
        <p:spPr>
          <a:xfrm>
            <a:off x="1843861" y="684677"/>
            <a:ext cx="3171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e4c44ee965_1_951:notes"/>
          <p:cNvSpPr txBox="1"/>
          <p:nvPr>
            <p:ph idx="1" type="body"/>
          </p:nvPr>
        </p:nvSpPr>
        <p:spPr>
          <a:xfrm>
            <a:off x="914827" y="4343094"/>
            <a:ext cx="50283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ge4c44ee965_1_951:notes"/>
          <p:cNvSpPr/>
          <p:nvPr>
            <p:ph idx="2" type="sldImg"/>
          </p:nvPr>
        </p:nvSpPr>
        <p:spPr>
          <a:xfrm>
            <a:off x="1843861" y="684677"/>
            <a:ext cx="3171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e4c44ee965_1_957:notes"/>
          <p:cNvSpPr txBox="1"/>
          <p:nvPr>
            <p:ph idx="1" type="body"/>
          </p:nvPr>
        </p:nvSpPr>
        <p:spPr>
          <a:xfrm>
            <a:off x="914827" y="4343094"/>
            <a:ext cx="50283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ge4c44ee965_1_957:notes"/>
          <p:cNvSpPr/>
          <p:nvPr>
            <p:ph idx="2" type="sldImg"/>
          </p:nvPr>
        </p:nvSpPr>
        <p:spPr>
          <a:xfrm>
            <a:off x="1843861" y="684677"/>
            <a:ext cx="3171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e4c44ee965_1_97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e4c44ee965_1_9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4c44ee965_0_144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4c44ee965_0_1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e4c44ee965_1_979:notes"/>
          <p:cNvSpPr txBox="1"/>
          <p:nvPr>
            <p:ph idx="1" type="body"/>
          </p:nvPr>
        </p:nvSpPr>
        <p:spPr>
          <a:xfrm>
            <a:off x="914827" y="4343094"/>
            <a:ext cx="50283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ge4c44ee965_1_979:notes"/>
          <p:cNvSpPr/>
          <p:nvPr>
            <p:ph idx="2" type="sldImg"/>
          </p:nvPr>
        </p:nvSpPr>
        <p:spPr>
          <a:xfrm>
            <a:off x="1843861" y="684677"/>
            <a:ext cx="3171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e4c44ee965_1_1328:notes"/>
          <p:cNvSpPr txBox="1"/>
          <p:nvPr>
            <p:ph idx="1" type="body"/>
          </p:nvPr>
        </p:nvSpPr>
        <p:spPr>
          <a:xfrm>
            <a:off x="914827" y="4343094"/>
            <a:ext cx="50283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ge4c44ee965_1_1328:notes"/>
          <p:cNvSpPr/>
          <p:nvPr>
            <p:ph idx="2" type="sldImg"/>
          </p:nvPr>
        </p:nvSpPr>
        <p:spPr>
          <a:xfrm>
            <a:off x="1843861" y="684677"/>
            <a:ext cx="3171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e4c44ee965_1_1342:notes"/>
          <p:cNvSpPr txBox="1"/>
          <p:nvPr>
            <p:ph idx="1" type="body"/>
          </p:nvPr>
        </p:nvSpPr>
        <p:spPr>
          <a:xfrm>
            <a:off x="914827" y="4343094"/>
            <a:ext cx="50283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ge4c44ee965_1_1342:notes"/>
          <p:cNvSpPr/>
          <p:nvPr>
            <p:ph idx="2" type="sldImg"/>
          </p:nvPr>
        </p:nvSpPr>
        <p:spPr>
          <a:xfrm>
            <a:off x="1843861" y="684677"/>
            <a:ext cx="3171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e4c44ee965_1_1351:notes"/>
          <p:cNvSpPr txBox="1"/>
          <p:nvPr>
            <p:ph idx="1" type="body"/>
          </p:nvPr>
        </p:nvSpPr>
        <p:spPr>
          <a:xfrm>
            <a:off x="914827" y="4343094"/>
            <a:ext cx="50283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ge4c44ee965_1_1351:notes"/>
          <p:cNvSpPr/>
          <p:nvPr>
            <p:ph idx="2" type="sldImg"/>
          </p:nvPr>
        </p:nvSpPr>
        <p:spPr>
          <a:xfrm>
            <a:off x="1843861" y="684677"/>
            <a:ext cx="3171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e4c44ee965_1_1365:notes"/>
          <p:cNvSpPr txBox="1"/>
          <p:nvPr>
            <p:ph idx="1" type="body"/>
          </p:nvPr>
        </p:nvSpPr>
        <p:spPr>
          <a:xfrm>
            <a:off x="914827" y="4343094"/>
            <a:ext cx="50283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ge4c44ee965_1_1365:notes"/>
          <p:cNvSpPr/>
          <p:nvPr>
            <p:ph idx="2" type="sldImg"/>
          </p:nvPr>
        </p:nvSpPr>
        <p:spPr>
          <a:xfrm>
            <a:off x="1843861" y="684677"/>
            <a:ext cx="3171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e4c44ee965_1_138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e4c44ee965_1_1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e4c44ee965_1_1452:notes"/>
          <p:cNvSpPr txBox="1"/>
          <p:nvPr>
            <p:ph idx="1" type="body"/>
          </p:nvPr>
        </p:nvSpPr>
        <p:spPr>
          <a:xfrm>
            <a:off x="914827" y="4343094"/>
            <a:ext cx="50283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ge4c44ee965_1_1452:notes"/>
          <p:cNvSpPr/>
          <p:nvPr>
            <p:ph idx="2" type="sldImg"/>
          </p:nvPr>
        </p:nvSpPr>
        <p:spPr>
          <a:xfrm>
            <a:off x="1843861" y="684677"/>
            <a:ext cx="3171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e4c44ee965_1_100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e4c44ee965_1_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e4c44ee965_1_1516:notes"/>
          <p:cNvSpPr txBox="1"/>
          <p:nvPr>
            <p:ph idx="1" type="body"/>
          </p:nvPr>
        </p:nvSpPr>
        <p:spPr>
          <a:xfrm>
            <a:off x="914827" y="4343094"/>
            <a:ext cx="50283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ge4c44ee965_1_1516:notes"/>
          <p:cNvSpPr/>
          <p:nvPr>
            <p:ph idx="2" type="sldImg"/>
          </p:nvPr>
        </p:nvSpPr>
        <p:spPr>
          <a:xfrm>
            <a:off x="1843861" y="684677"/>
            <a:ext cx="3171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e4c44ee965_1_1013:notes"/>
          <p:cNvSpPr txBox="1"/>
          <p:nvPr>
            <p:ph idx="1" type="body"/>
          </p:nvPr>
        </p:nvSpPr>
        <p:spPr>
          <a:xfrm>
            <a:off x="914827" y="4343094"/>
            <a:ext cx="50283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ge4c44ee965_1_1013:notes"/>
          <p:cNvSpPr/>
          <p:nvPr>
            <p:ph idx="2" type="sldImg"/>
          </p:nvPr>
        </p:nvSpPr>
        <p:spPr>
          <a:xfrm>
            <a:off x="1843861" y="684677"/>
            <a:ext cx="3171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e4c44ee965_0_144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e4c44ee965_0_1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e4c44ee965_1_1019:notes"/>
          <p:cNvSpPr txBox="1"/>
          <p:nvPr>
            <p:ph idx="1" type="body"/>
          </p:nvPr>
        </p:nvSpPr>
        <p:spPr>
          <a:xfrm>
            <a:off x="914827" y="4343094"/>
            <a:ext cx="50283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ge4c44ee965_1_1019:notes"/>
          <p:cNvSpPr/>
          <p:nvPr>
            <p:ph idx="2" type="sldImg"/>
          </p:nvPr>
        </p:nvSpPr>
        <p:spPr>
          <a:xfrm>
            <a:off x="1843861" y="684677"/>
            <a:ext cx="3171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e4c44ee965_1_1026:notes"/>
          <p:cNvSpPr txBox="1"/>
          <p:nvPr>
            <p:ph idx="1" type="body"/>
          </p:nvPr>
        </p:nvSpPr>
        <p:spPr>
          <a:xfrm>
            <a:off x="914827" y="4343094"/>
            <a:ext cx="50283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ge4c44ee965_1_1026:notes"/>
          <p:cNvSpPr/>
          <p:nvPr>
            <p:ph idx="2" type="sldImg"/>
          </p:nvPr>
        </p:nvSpPr>
        <p:spPr>
          <a:xfrm>
            <a:off x="1843861" y="684677"/>
            <a:ext cx="3171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e4c44ee965_1_103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e4c44ee965_1_1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e4c44ee965_1_104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e4c44ee965_1_10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e4c44ee965_1_152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e4c44ee965_1_1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e4c44ee965_1_158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e4c44ee965_1_1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J(D,\theta)= \left( \sum_D  loss(f_\theta(x_i), y_i)\right) + \lambda||\theta||^2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e4c44ee965_1_1051:notes"/>
          <p:cNvSpPr txBox="1"/>
          <p:nvPr>
            <p:ph idx="1" type="body"/>
          </p:nvPr>
        </p:nvSpPr>
        <p:spPr>
          <a:xfrm>
            <a:off x="914827" y="4343094"/>
            <a:ext cx="50283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ge4c44ee965_1_1051:notes"/>
          <p:cNvSpPr/>
          <p:nvPr>
            <p:ph idx="2" type="sldImg"/>
          </p:nvPr>
        </p:nvSpPr>
        <p:spPr>
          <a:xfrm>
            <a:off x="1843861" y="684677"/>
            <a:ext cx="3171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e4c44ee965_1_105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e4c44ee965_1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e4c44ee965_1_165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e4c44ee965_1_1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e4c44ee965_1_1067:notes"/>
          <p:cNvSpPr txBox="1"/>
          <p:nvPr>
            <p:ph idx="1" type="body"/>
          </p:nvPr>
        </p:nvSpPr>
        <p:spPr>
          <a:xfrm>
            <a:off x="914827" y="4343094"/>
            <a:ext cx="50283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ge4c44ee965_1_1067:notes"/>
          <p:cNvSpPr/>
          <p:nvPr>
            <p:ph idx="2" type="sldImg"/>
          </p:nvPr>
        </p:nvSpPr>
        <p:spPr>
          <a:xfrm>
            <a:off x="1843861" y="684677"/>
            <a:ext cx="3171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4c44ee965_0_146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e4c44ee965_0_1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e4c44ee965_1_1074:notes"/>
          <p:cNvSpPr/>
          <p:nvPr>
            <p:ph idx="2" type="sldImg"/>
          </p:nvPr>
        </p:nvSpPr>
        <p:spPr>
          <a:xfrm>
            <a:off x="255301" y="882925"/>
            <a:ext cx="4084800" cy="44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9" name="Google Shape;1119;ge4c44ee965_1_1074:notes"/>
          <p:cNvSpPr txBox="1"/>
          <p:nvPr>
            <p:ph idx="1" type="body"/>
          </p:nvPr>
        </p:nvSpPr>
        <p:spPr>
          <a:xfrm>
            <a:off x="459541" y="5591861"/>
            <a:ext cx="3676200" cy="52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e4c44ee965_1_1081:notes"/>
          <p:cNvSpPr txBox="1"/>
          <p:nvPr>
            <p:ph idx="1" type="body"/>
          </p:nvPr>
        </p:nvSpPr>
        <p:spPr>
          <a:xfrm>
            <a:off x="914827" y="4343094"/>
            <a:ext cx="50283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ge4c44ee965_1_1081:notes"/>
          <p:cNvSpPr/>
          <p:nvPr>
            <p:ph idx="2" type="sldImg"/>
          </p:nvPr>
        </p:nvSpPr>
        <p:spPr>
          <a:xfrm>
            <a:off x="1843861" y="684677"/>
            <a:ext cx="3171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e4c44ee965_1_1090:notes"/>
          <p:cNvSpPr txBox="1"/>
          <p:nvPr>
            <p:ph idx="1" type="body"/>
          </p:nvPr>
        </p:nvSpPr>
        <p:spPr>
          <a:xfrm>
            <a:off x="914827" y="4343094"/>
            <a:ext cx="50283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ge4c44ee965_1_1090:notes"/>
          <p:cNvSpPr/>
          <p:nvPr>
            <p:ph idx="2" type="sldImg"/>
          </p:nvPr>
        </p:nvSpPr>
        <p:spPr>
          <a:xfrm>
            <a:off x="1843861" y="684677"/>
            <a:ext cx="3171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e4c44ee965_1_171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e4c44ee965_1_1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4c44ee965_0_147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4c44ee965_0_1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e4c44ee965_0_148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e4c44ee965_0_1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dpis a obsah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742950"/>
            <a:ext cx="86868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3" name="Google Shape;6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2" name="Google Shape;8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6" name="Google Shape;86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7" name="Google Shape;87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4" name="Google Shape;94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" name="Google Shape;9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dpis a obsah" type="obj">
  <p:cSld name="OBJEC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26"/>
          <p:cNvSpPr txBox="1"/>
          <p:nvPr>
            <p:ph idx="1" type="body"/>
          </p:nvPr>
        </p:nvSpPr>
        <p:spPr>
          <a:xfrm>
            <a:off x="228600" y="742950"/>
            <a:ext cx="86868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Úvodní snímek" type="title">
  <p:cSld name="TITLE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1pPr>
            <a:lvl2pPr lvl="1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2pPr>
            <a:lvl3pPr lvl="2" rtl="0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3pPr>
            <a:lvl4pPr lvl="3" rtl="0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lvl="4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/>
            </a:lvl5pPr>
            <a:lvl6pPr lvl="5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/>
            </a:lvl6pPr>
            <a:lvl7pPr lvl="6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/>
            </a:lvl7pPr>
            <a:lvl8pPr lvl="7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/>
            </a:lvl8pPr>
            <a:lvl9pPr lvl="8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ázdný" type="blank">
  <p:cSld name="BLANK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dpis a obsah" type="obj">
  <p:cSld name="OBJEC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0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30"/>
          <p:cNvSpPr txBox="1"/>
          <p:nvPr>
            <p:ph idx="1" type="body"/>
          </p:nvPr>
        </p:nvSpPr>
        <p:spPr>
          <a:xfrm>
            <a:off x="228600" y="742950"/>
            <a:ext cx="86868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dpis, text a 2 obsahy" type="txAndTwoObj">
  <p:cSld name="TEXT_AND_TWO_OBJECTS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1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1"/>
          <p:cNvSpPr txBox="1"/>
          <p:nvPr>
            <p:ph idx="1" type="body"/>
          </p:nvPr>
        </p:nvSpPr>
        <p:spPr>
          <a:xfrm>
            <a:off x="228600" y="742950"/>
            <a:ext cx="42672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14" name="Google Shape;114;p31"/>
          <p:cNvSpPr txBox="1"/>
          <p:nvPr>
            <p:ph idx="2" type="body"/>
          </p:nvPr>
        </p:nvSpPr>
        <p:spPr>
          <a:xfrm>
            <a:off x="4648200" y="742950"/>
            <a:ext cx="42672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15" name="Google Shape;115;p31"/>
          <p:cNvSpPr txBox="1"/>
          <p:nvPr>
            <p:ph idx="3" type="body"/>
          </p:nvPr>
        </p:nvSpPr>
        <p:spPr>
          <a:xfrm>
            <a:off x="4648200" y="2800350"/>
            <a:ext cx="42672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uze nadpis" type="titleOnly">
  <p:cSld name="TITLE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2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3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1pPr>
            <a:lvl2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/>
            </a:lvl2pPr>
            <a:lvl3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/>
            </a:lvl3pPr>
            <a:lvl4pPr indent="-3175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indent="-304800" lvl="4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/>
            </a:lvl5pPr>
            <a:lvl6pPr indent="-304800" lvl="5" marL="274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/>
            </a:lvl6pPr>
            <a:lvl7pPr indent="-304800" lvl="6" marL="3200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/>
            </a:lvl7pPr>
            <a:lvl8pPr indent="-304800" lvl="7" marL="3657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/>
            </a:lvl8pPr>
            <a:lvl9pPr indent="-304800" lvl="8" marL="4114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áhlaví části" type="secHead">
  <p:cSld name="SECTION_HEADER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4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4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va obsahy" type="twoObj">
  <p:cSld name="TWO_OBJECTS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5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5"/>
          <p:cNvSpPr txBox="1"/>
          <p:nvPr>
            <p:ph idx="1" type="body"/>
          </p:nvPr>
        </p:nvSpPr>
        <p:spPr>
          <a:xfrm>
            <a:off x="228600" y="742950"/>
            <a:ext cx="42672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127" name="Google Shape;127;p35"/>
          <p:cNvSpPr txBox="1"/>
          <p:nvPr>
            <p:ph idx="2" type="body"/>
          </p:nvPr>
        </p:nvSpPr>
        <p:spPr>
          <a:xfrm>
            <a:off x="4648200" y="742950"/>
            <a:ext cx="42672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ovnání" type="twoTxTwoObj">
  <p:cSld name="TWO_OBJECTS_WITH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36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131" name="Google Shape;131;p3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132" name="Google Shape;132;p36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133" name="Google Shape;133;p3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sah s titulkem" type="objTx">
  <p:cSld name="OBJECT_WITH_CAPTION_TEX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7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137" name="Google Shape;137;p3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rázek s titulkem" type="picTx">
  <p:cSld name="PICTURE_WITH_CAPTION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3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3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dpis a svislý text" type="vertTx">
  <p:cSld name="VERTICAL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9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39"/>
          <p:cNvSpPr txBox="1"/>
          <p:nvPr>
            <p:ph idx="1" type="body"/>
          </p:nvPr>
        </p:nvSpPr>
        <p:spPr>
          <a:xfrm rot="5400000">
            <a:off x="2571750" y="-1600200"/>
            <a:ext cx="4000500" cy="86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vislý nadpis a text" type="vertTitleAndTx">
  <p:cSld name="VERTICAL_TITLE_AND_VERTICAL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0"/>
          <p:cNvSpPr txBox="1"/>
          <p:nvPr>
            <p:ph type="title"/>
          </p:nvPr>
        </p:nvSpPr>
        <p:spPr>
          <a:xfrm rot="5400000">
            <a:off x="5514900" y="1343100"/>
            <a:ext cx="4629300" cy="21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40"/>
          <p:cNvSpPr txBox="1"/>
          <p:nvPr>
            <p:ph idx="1" type="body"/>
          </p:nvPr>
        </p:nvSpPr>
        <p:spPr>
          <a:xfrm rot="5400000">
            <a:off x="1095300" y="-752400"/>
            <a:ext cx="4629300" cy="6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dpis, text a obsah" type="txAndObj">
  <p:cSld name="TEXT_AND_OBJEC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1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41"/>
          <p:cNvSpPr txBox="1"/>
          <p:nvPr>
            <p:ph idx="1" type="body"/>
          </p:nvPr>
        </p:nvSpPr>
        <p:spPr>
          <a:xfrm>
            <a:off x="228600" y="742950"/>
            <a:ext cx="42672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51" name="Google Shape;151;p41"/>
          <p:cNvSpPr txBox="1"/>
          <p:nvPr>
            <p:ph idx="2" type="body"/>
          </p:nvPr>
        </p:nvSpPr>
        <p:spPr>
          <a:xfrm>
            <a:off x="4648200" y="742950"/>
            <a:ext cx="42672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dpis a 4 obsahy" type="fourObj">
  <p:cSld name="FOUR_OBJECTS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2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42"/>
          <p:cNvSpPr txBox="1"/>
          <p:nvPr>
            <p:ph idx="1" type="body"/>
          </p:nvPr>
        </p:nvSpPr>
        <p:spPr>
          <a:xfrm>
            <a:off x="228600" y="742950"/>
            <a:ext cx="42672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55" name="Google Shape;155;p42"/>
          <p:cNvSpPr txBox="1"/>
          <p:nvPr>
            <p:ph idx="2" type="body"/>
          </p:nvPr>
        </p:nvSpPr>
        <p:spPr>
          <a:xfrm>
            <a:off x="4648200" y="742950"/>
            <a:ext cx="42672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56" name="Google Shape;156;p42"/>
          <p:cNvSpPr txBox="1"/>
          <p:nvPr>
            <p:ph idx="3" type="body"/>
          </p:nvPr>
        </p:nvSpPr>
        <p:spPr>
          <a:xfrm>
            <a:off x="228600" y="2800350"/>
            <a:ext cx="42672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57" name="Google Shape;157;p42"/>
          <p:cNvSpPr txBox="1"/>
          <p:nvPr>
            <p:ph idx="4" type="body"/>
          </p:nvPr>
        </p:nvSpPr>
        <p:spPr>
          <a:xfrm>
            <a:off x="4648200" y="2800350"/>
            <a:ext cx="42672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63" name="Google Shape;163;p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5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Arial"/>
              <a:buNone/>
              <a:defRPr sz="4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Arial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6" name="Google Shape;166;p45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69" name="Google Shape;169;p46"/>
          <p:cNvSpPr txBox="1"/>
          <p:nvPr>
            <p:ph idx="1" type="body"/>
          </p:nvPr>
        </p:nvSpPr>
        <p:spPr>
          <a:xfrm>
            <a:off x="457201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9pPr>
          </a:lstStyle>
          <a:p/>
        </p:txBody>
      </p:sp>
      <p:sp>
        <p:nvSpPr>
          <p:cNvPr id="170" name="Google Shape;170;p46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1pPr>
            <a:lvl2pPr indent="-2286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38.xml"/><Relationship Id="rId16" Type="http://schemas.openxmlformats.org/officeDocument/2006/relationships/theme" Target="../theme/theme5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5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7"/>
          <p:cNvSpPr txBox="1"/>
          <p:nvPr>
            <p:ph idx="1" type="body"/>
          </p:nvPr>
        </p:nvSpPr>
        <p:spPr>
          <a:xfrm>
            <a:off x="228600" y="742950"/>
            <a:ext cx="86868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" name="Google Shape;160;p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9" Type="http://schemas.openxmlformats.org/officeDocument/2006/relationships/image" Target="../media/image14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1.png"/><Relationship Id="rId8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Relationship Id="rId9" Type="http://schemas.openxmlformats.org/officeDocument/2006/relationships/image" Target="../media/image26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Relationship Id="rId7" Type="http://schemas.openxmlformats.org/officeDocument/2006/relationships/image" Target="../media/image18.png"/><Relationship Id="rId8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27.png"/><Relationship Id="rId13" Type="http://schemas.openxmlformats.org/officeDocument/2006/relationships/image" Target="../media/image37.png"/><Relationship Id="rId12" Type="http://schemas.openxmlformats.org/officeDocument/2006/relationships/image" Target="../media/image33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15.png"/><Relationship Id="rId9" Type="http://schemas.openxmlformats.org/officeDocument/2006/relationships/image" Target="../media/image18.png"/><Relationship Id="rId15" Type="http://schemas.openxmlformats.org/officeDocument/2006/relationships/image" Target="../media/image39.png"/><Relationship Id="rId14" Type="http://schemas.openxmlformats.org/officeDocument/2006/relationships/image" Target="../media/image34.png"/><Relationship Id="rId5" Type="http://schemas.openxmlformats.org/officeDocument/2006/relationships/image" Target="../media/image25.png"/><Relationship Id="rId6" Type="http://schemas.openxmlformats.org/officeDocument/2006/relationships/image" Target="../media/image30.png"/><Relationship Id="rId7" Type="http://schemas.openxmlformats.org/officeDocument/2006/relationships/image" Target="../media/image24.png"/><Relationship Id="rId8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Relationship Id="rId4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hyperlink" Target="http://rail.eecs.berkeley.edu/deeprlcourse/" TargetMode="External"/><Relationship Id="rId10" Type="http://schemas.openxmlformats.org/officeDocument/2006/relationships/hyperlink" Target="https://deepgenerativemodels.github.io/" TargetMode="External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deeplearningbook.org/" TargetMode="External"/><Relationship Id="rId4" Type="http://schemas.openxmlformats.org/officeDocument/2006/relationships/hyperlink" Target="https://cs230.stanford.edu/" TargetMode="External"/><Relationship Id="rId9" Type="http://schemas.openxmlformats.org/officeDocument/2006/relationships/hyperlink" Target="https://www.youtube.com/playlist?list=PLoROMvodv4rOhcuXMZkNm7j3fVwBBY42z" TargetMode="External"/><Relationship Id="rId5" Type="http://schemas.openxmlformats.org/officeDocument/2006/relationships/hyperlink" Target="https://cs230.stanford.edu/" TargetMode="External"/><Relationship Id="rId6" Type="http://schemas.openxmlformats.org/officeDocument/2006/relationships/hyperlink" Target="http://cs231n.stanford.edu/index.html" TargetMode="External"/><Relationship Id="rId7" Type="http://schemas.openxmlformats.org/officeDocument/2006/relationships/hyperlink" Target="https://www.youtube.com/playlist?list=PLEBC422EC5973B4D8" TargetMode="External"/><Relationship Id="rId8" Type="http://schemas.openxmlformats.org/officeDocument/2006/relationships/hyperlink" Target="https://www.youtube.com/watch?v=UzxYlbK2c7E&amp;list=PLEBC422EC5973B4D8" TargetMode="External"/></Relationships>
</file>

<file path=ppt/slides/_rels/slide20.xml.rels><?xml version="1.0" encoding="UTF-8" standalone="yes"?><Relationships xmlns="http://schemas.openxmlformats.org/package/2006/relationships"><Relationship Id="rId10" Type="http://schemas.openxmlformats.org/officeDocument/2006/relationships/image" Target="../media/image41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Relationship Id="rId4" Type="http://schemas.openxmlformats.org/officeDocument/2006/relationships/image" Target="../media/image32.png"/><Relationship Id="rId9" Type="http://schemas.openxmlformats.org/officeDocument/2006/relationships/image" Target="../media/image43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8.png"/><Relationship Id="rId8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Relationship Id="rId4" Type="http://schemas.openxmlformats.org/officeDocument/2006/relationships/image" Target="../media/image40.png"/><Relationship Id="rId9" Type="http://schemas.openxmlformats.org/officeDocument/2006/relationships/image" Target="../media/image41.png"/><Relationship Id="rId5" Type="http://schemas.openxmlformats.org/officeDocument/2006/relationships/image" Target="../media/image36.png"/><Relationship Id="rId6" Type="http://schemas.openxmlformats.org/officeDocument/2006/relationships/image" Target="../media/image38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en.wikipedia.org/wiki/Activation_function" TargetMode="External"/><Relationship Id="rId4" Type="http://schemas.openxmlformats.org/officeDocument/2006/relationships/image" Target="../media/image40.png"/><Relationship Id="rId5" Type="http://schemas.openxmlformats.org/officeDocument/2006/relationships/image" Target="../media/image48.png"/><Relationship Id="rId6" Type="http://schemas.openxmlformats.org/officeDocument/2006/relationships/image" Target="../media/image49.jpg"/><Relationship Id="rId7" Type="http://schemas.openxmlformats.org/officeDocument/2006/relationships/image" Target="../media/image4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27.png"/><Relationship Id="rId12" Type="http://schemas.openxmlformats.org/officeDocument/2006/relationships/image" Target="../media/image29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image" Target="../media/image50.png"/><Relationship Id="rId9" Type="http://schemas.openxmlformats.org/officeDocument/2006/relationships/image" Target="../media/image18.png"/><Relationship Id="rId5" Type="http://schemas.openxmlformats.org/officeDocument/2006/relationships/image" Target="../media/image25.png"/><Relationship Id="rId6" Type="http://schemas.openxmlformats.org/officeDocument/2006/relationships/image" Target="../media/image30.png"/><Relationship Id="rId7" Type="http://schemas.openxmlformats.org/officeDocument/2006/relationships/image" Target="../media/image24.png"/><Relationship Id="rId8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Relationship Id="rId4" Type="http://schemas.openxmlformats.org/officeDocument/2006/relationships/image" Target="../media/image45.png"/><Relationship Id="rId5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8.png"/><Relationship Id="rId4" Type="http://schemas.openxmlformats.org/officeDocument/2006/relationships/image" Target="../media/image53.png"/><Relationship Id="rId5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64.png"/><Relationship Id="rId5" Type="http://schemas.openxmlformats.org/officeDocument/2006/relationships/image" Target="../media/image54.png"/><Relationship Id="rId6" Type="http://schemas.openxmlformats.org/officeDocument/2006/relationships/image" Target="../media/image60.png"/><Relationship Id="rId7" Type="http://schemas.openxmlformats.org/officeDocument/2006/relationships/image" Target="../media/image55.png"/><Relationship Id="rId8" Type="http://schemas.openxmlformats.org/officeDocument/2006/relationships/image" Target="../media/image6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pytorch.org/tutorials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2.png"/><Relationship Id="rId4" Type="http://schemas.openxmlformats.org/officeDocument/2006/relationships/image" Target="../media/image56.png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image" Target="../media/image71.png"/><Relationship Id="rId10" Type="http://schemas.openxmlformats.org/officeDocument/2006/relationships/image" Target="../media/image69.png"/><Relationship Id="rId13" Type="http://schemas.openxmlformats.org/officeDocument/2006/relationships/image" Target="../media/image72.png"/><Relationship Id="rId12" Type="http://schemas.openxmlformats.org/officeDocument/2006/relationships/image" Target="../media/image70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7.png"/><Relationship Id="rId4" Type="http://schemas.openxmlformats.org/officeDocument/2006/relationships/image" Target="../media/image61.png"/><Relationship Id="rId9" Type="http://schemas.openxmlformats.org/officeDocument/2006/relationships/image" Target="../media/image67.png"/><Relationship Id="rId5" Type="http://schemas.openxmlformats.org/officeDocument/2006/relationships/image" Target="../media/image59.png"/><Relationship Id="rId6" Type="http://schemas.openxmlformats.org/officeDocument/2006/relationships/image" Target="../media/image63.png"/><Relationship Id="rId7" Type="http://schemas.openxmlformats.org/officeDocument/2006/relationships/image" Target="../media/image68.png"/><Relationship Id="rId8" Type="http://schemas.openxmlformats.org/officeDocument/2006/relationships/image" Target="../media/image66.png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73.png"/><Relationship Id="rId10" Type="http://schemas.openxmlformats.org/officeDocument/2006/relationships/image" Target="../media/image70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7.png"/><Relationship Id="rId4" Type="http://schemas.openxmlformats.org/officeDocument/2006/relationships/image" Target="../media/image61.png"/><Relationship Id="rId9" Type="http://schemas.openxmlformats.org/officeDocument/2006/relationships/image" Target="../media/image71.png"/><Relationship Id="rId5" Type="http://schemas.openxmlformats.org/officeDocument/2006/relationships/image" Target="../media/image59.png"/><Relationship Id="rId6" Type="http://schemas.openxmlformats.org/officeDocument/2006/relationships/image" Target="../media/image63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/Relationships>
</file>

<file path=ppt/slides/_rels/slide34.xml.rels><?xml version="1.0" encoding="UTF-8" standalone="yes"?><Relationships xmlns="http://schemas.openxmlformats.org/package/2006/relationships"><Relationship Id="rId11" Type="http://schemas.openxmlformats.org/officeDocument/2006/relationships/image" Target="../media/image73.png"/><Relationship Id="rId10" Type="http://schemas.openxmlformats.org/officeDocument/2006/relationships/image" Target="../media/image70.png"/><Relationship Id="rId13" Type="http://schemas.openxmlformats.org/officeDocument/2006/relationships/image" Target="../media/image89.png"/><Relationship Id="rId12" Type="http://schemas.openxmlformats.org/officeDocument/2006/relationships/image" Target="../media/image75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7.png"/><Relationship Id="rId4" Type="http://schemas.openxmlformats.org/officeDocument/2006/relationships/image" Target="../media/image61.png"/><Relationship Id="rId9" Type="http://schemas.openxmlformats.org/officeDocument/2006/relationships/image" Target="../media/image71.png"/><Relationship Id="rId5" Type="http://schemas.openxmlformats.org/officeDocument/2006/relationships/image" Target="../media/image59.png"/><Relationship Id="rId6" Type="http://schemas.openxmlformats.org/officeDocument/2006/relationships/image" Target="../media/image63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Relationship Id="rId4" Type="http://schemas.openxmlformats.org/officeDocument/2006/relationships/image" Target="../media/image8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1.png"/><Relationship Id="rId4" Type="http://schemas.openxmlformats.org/officeDocument/2006/relationships/image" Target="../media/image83.png"/><Relationship Id="rId5" Type="http://schemas.openxmlformats.org/officeDocument/2006/relationships/image" Target="../media/image14.png"/><Relationship Id="rId6" Type="http://schemas.openxmlformats.org/officeDocument/2006/relationships/image" Target="../media/image8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4.png"/><Relationship Id="rId4" Type="http://schemas.openxmlformats.org/officeDocument/2006/relationships/image" Target="../media/image74.png"/><Relationship Id="rId5" Type="http://schemas.openxmlformats.org/officeDocument/2006/relationships/image" Target="../media/image86.png"/></Relationships>
</file>

<file path=ppt/slides/_rels/slide39.xml.rels><?xml version="1.0" encoding="UTF-8" standalone="yes"?><Relationships xmlns="http://schemas.openxmlformats.org/package/2006/relationships"><Relationship Id="rId10" Type="http://schemas.openxmlformats.org/officeDocument/2006/relationships/image" Target="../media/image86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7.png"/><Relationship Id="rId5" Type="http://schemas.openxmlformats.org/officeDocument/2006/relationships/image" Target="../media/image85.png"/><Relationship Id="rId6" Type="http://schemas.openxmlformats.org/officeDocument/2006/relationships/image" Target="../media/image82.png"/><Relationship Id="rId7" Type="http://schemas.openxmlformats.org/officeDocument/2006/relationships/image" Target="../media/image79.png"/><Relationship Id="rId8" Type="http://schemas.openxmlformats.org/officeDocument/2006/relationships/image" Target="../media/image7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0.png"/><Relationship Id="rId4" Type="http://schemas.openxmlformats.org/officeDocument/2006/relationships/image" Target="../media/image8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6.png"/><Relationship Id="rId4" Type="http://schemas.openxmlformats.org/officeDocument/2006/relationships/image" Target="../media/image1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colab.research.google.com/drive/1cHv9lB3cUWjyFrTQXiXtOWgxETFLXeQW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4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1.png"/><Relationship Id="rId4" Type="http://schemas.openxmlformats.org/officeDocument/2006/relationships/image" Target="../media/image96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0.png"/><Relationship Id="rId4" Type="http://schemas.openxmlformats.org/officeDocument/2006/relationships/image" Target="../media/image92.jpg"/><Relationship Id="rId5" Type="http://schemas.openxmlformats.org/officeDocument/2006/relationships/image" Target="../media/image9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0.png"/><Relationship Id="rId4" Type="http://schemas.openxmlformats.org/officeDocument/2006/relationships/image" Target="../media/image92.jpg"/><Relationship Id="rId5" Type="http://schemas.openxmlformats.org/officeDocument/2006/relationships/image" Target="../media/image9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0.png"/><Relationship Id="rId4" Type="http://schemas.openxmlformats.org/officeDocument/2006/relationships/image" Target="../media/image92.jpg"/><Relationship Id="rId5" Type="http://schemas.openxmlformats.org/officeDocument/2006/relationships/image" Target="../media/image9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15.png"/><Relationship Id="rId4" Type="http://schemas.openxmlformats.org/officeDocument/2006/relationships/image" Target="../media/image100.png"/><Relationship Id="rId5" Type="http://schemas.openxmlformats.org/officeDocument/2006/relationships/image" Target="../media/image92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0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0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02.png"/><Relationship Id="rId4" Type="http://schemas.openxmlformats.org/officeDocument/2006/relationships/image" Target="../media/image11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0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12.png"/><Relationship Id="rId4" Type="http://schemas.openxmlformats.org/officeDocument/2006/relationships/image" Target="../media/image10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0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0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1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0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18.png"/><Relationship Id="rId4" Type="http://schemas.openxmlformats.org/officeDocument/2006/relationships/image" Target="../media/image11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17.png"/><Relationship Id="rId4" Type="http://schemas.openxmlformats.org/officeDocument/2006/relationships/image" Target="../media/image12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19.png"/><Relationship Id="rId4" Type="http://schemas.openxmlformats.org/officeDocument/2006/relationships/image" Target="../media/image12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3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Neural Network</a:t>
            </a:r>
            <a:endParaRPr/>
          </a:p>
        </p:txBody>
      </p:sp>
      <p:sp>
        <p:nvSpPr>
          <p:cNvPr id="181" name="Google Shape;181;p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/>
              <a:t>BISSIT 2021</a:t>
            </a:r>
            <a:endParaRPr/>
          </a:p>
        </p:txBody>
      </p:sp>
      <p:sp>
        <p:nvSpPr>
          <p:cNvPr id="182" name="Google Shape;182;p50"/>
          <p:cNvSpPr txBox="1"/>
          <p:nvPr/>
        </p:nvSpPr>
        <p:spPr>
          <a:xfrm>
            <a:off x="311700" y="3275150"/>
            <a:ext cx="85206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100">
                <a:solidFill>
                  <a:srgbClr val="595959"/>
                </a:solidFill>
              </a:rPr>
              <a:t>Michal Hradiš - Brno University of Technology</a:t>
            </a:r>
            <a:endParaRPr sz="2100">
              <a:solidFill>
                <a:srgbClr val="595959"/>
              </a:solidFill>
            </a:endParaRPr>
          </a:p>
        </p:txBody>
      </p:sp>
      <p:pic>
        <p:nvPicPr>
          <p:cNvPr id="183" name="Google Shape;18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0937" y="4193702"/>
            <a:ext cx="3382124" cy="75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9"/>
          <p:cNvSpPr txBox="1"/>
          <p:nvPr>
            <p:ph type="title"/>
          </p:nvPr>
        </p:nvSpPr>
        <p:spPr>
          <a:xfrm>
            <a:off x="311700" y="333769"/>
            <a:ext cx="85206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Supervised learning components</a:t>
            </a:r>
            <a:endParaRPr/>
          </a:p>
        </p:txBody>
      </p:sp>
      <p:sp>
        <p:nvSpPr>
          <p:cNvPr id="285" name="Google Shape;285;p59"/>
          <p:cNvSpPr txBox="1"/>
          <p:nvPr>
            <p:ph idx="1" type="body"/>
          </p:nvPr>
        </p:nvSpPr>
        <p:spPr>
          <a:xfrm>
            <a:off x="2565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2400">
                <a:solidFill>
                  <a:srgbClr val="000000"/>
                </a:solidFill>
              </a:rPr>
              <a:t>Training data</a:t>
            </a:r>
            <a:r>
              <a:rPr lang="cs" sz="2400">
                <a:solidFill>
                  <a:srgbClr val="000000"/>
                </a:solidFill>
              </a:rPr>
              <a:t>   - inputs and desired network outputs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cs" sz="2400">
                <a:solidFill>
                  <a:srgbClr val="000000"/>
                </a:solidFill>
              </a:rPr>
              <a:t>Model</a:t>
            </a:r>
            <a:r>
              <a:rPr lang="cs" sz="2400">
                <a:solidFill>
                  <a:srgbClr val="000000"/>
                </a:solidFill>
              </a:rPr>
              <a:t> with parameters (network)</a:t>
            </a:r>
            <a:endParaRPr sz="2400">
              <a:solidFill>
                <a:srgbClr val="000000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2200">
                <a:solidFill>
                  <a:srgbClr val="000000"/>
                </a:solidFill>
              </a:rPr>
              <a:t>Loss function</a:t>
            </a:r>
            <a:r>
              <a:rPr lang="cs" sz="2200">
                <a:solidFill>
                  <a:srgbClr val="000000"/>
                </a:solidFill>
              </a:rPr>
              <a:t> (e.g. cross entropy)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>
                <a:solidFill>
                  <a:srgbClr val="000000"/>
                </a:solidFill>
              </a:rPr>
              <a:t>Objective function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150" y="1524103"/>
            <a:ext cx="462121" cy="462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5369" y="1524104"/>
            <a:ext cx="462121" cy="462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8759" y="1524104"/>
            <a:ext cx="462121" cy="462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52133" y="1524104"/>
            <a:ext cx="462121" cy="462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25259" y="1524099"/>
            <a:ext cx="462121" cy="462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98859" y="1524099"/>
            <a:ext cx="462121" cy="462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14508" y="1543799"/>
            <a:ext cx="462121" cy="462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58139" y="1543799"/>
            <a:ext cx="462121" cy="462108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59"/>
          <p:cNvSpPr txBox="1"/>
          <p:nvPr/>
        </p:nvSpPr>
        <p:spPr>
          <a:xfrm>
            <a:off x="251100" y="1415825"/>
            <a:ext cx="88533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/>
              <a:t>D = {(      ,      ), (      ,     ), (    ,      ), (      ,     )}</a:t>
            </a:r>
            <a:endParaRPr sz="3000"/>
          </a:p>
        </p:txBody>
      </p:sp>
      <p:sp>
        <p:nvSpPr>
          <p:cNvPr id="295" name="Google Shape;295;p59"/>
          <p:cNvSpPr txBox="1"/>
          <p:nvPr/>
        </p:nvSpPr>
        <p:spPr>
          <a:xfrm>
            <a:off x="763425" y="2438431"/>
            <a:ext cx="3282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>
                <a:solidFill>
                  <a:schemeClr val="dk1"/>
                </a:solidFill>
              </a:rPr>
              <a:t>f(x; </a:t>
            </a:r>
            <a:r>
              <a:rPr lang="cs" sz="2200">
                <a:solidFill>
                  <a:srgbClr val="FF0000"/>
                </a:solidFill>
              </a:rPr>
              <a:t>θ</a:t>
            </a:r>
            <a:r>
              <a:rPr lang="cs" sz="2200">
                <a:solidFill>
                  <a:schemeClr val="dk1"/>
                </a:solidFill>
              </a:rPr>
              <a:t>) = sigmoid(</a:t>
            </a:r>
            <a:r>
              <a:rPr lang="cs" sz="2200">
                <a:solidFill>
                  <a:srgbClr val="FF0000"/>
                </a:solidFill>
              </a:rPr>
              <a:t>w</a:t>
            </a:r>
            <a:r>
              <a:rPr lang="cs" sz="2200">
                <a:solidFill>
                  <a:schemeClr val="dk1"/>
                </a:solidFill>
              </a:rPr>
              <a:t>x + </a:t>
            </a:r>
            <a:r>
              <a:rPr lang="cs" sz="2200">
                <a:solidFill>
                  <a:srgbClr val="FF0000"/>
                </a:solidFill>
              </a:rPr>
              <a:t>b</a:t>
            </a:r>
            <a:r>
              <a:rPr lang="cs" sz="2200">
                <a:solidFill>
                  <a:schemeClr val="dk1"/>
                </a:solidFill>
              </a:rPr>
              <a:t>)</a:t>
            </a:r>
            <a:endParaRPr/>
          </a:p>
        </p:txBody>
      </p:sp>
      <p:pic>
        <p:nvPicPr>
          <p:cNvPr id="296" name="Google Shape;296;p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13025" y="4473804"/>
            <a:ext cx="3517950" cy="528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5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0821" y="3456147"/>
            <a:ext cx="4247383" cy="57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Data - example</a:t>
            </a:r>
            <a:endParaRPr/>
          </a:p>
        </p:txBody>
      </p:sp>
      <p:graphicFrame>
        <p:nvGraphicFramePr>
          <p:cNvPr id="303" name="Google Shape;303;p60"/>
          <p:cNvGraphicFramePr/>
          <p:nvPr/>
        </p:nvGraphicFramePr>
        <p:xfrm>
          <a:off x="449575" y="1288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{48D2E87D-67BF-4F17-A6A5-E4793AA4CC62}</a:tableStyleId>
              </a:tblPr>
              <a:tblGrid>
                <a:gridCol w="739900"/>
                <a:gridCol w="826775"/>
                <a:gridCol w="497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Height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Weight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Sex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180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87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210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110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160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52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175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65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165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185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75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pic>
        <p:nvPicPr>
          <p:cNvPr id="304" name="Google Shape;304;p60"/>
          <p:cNvPicPr preferRelativeResize="0"/>
          <p:nvPr/>
        </p:nvPicPr>
        <p:blipFill rotWithShape="1">
          <a:blip r:embed="rId3">
            <a:alphaModFix/>
          </a:blip>
          <a:srcRect b="0" l="0" r="7595" t="8223"/>
          <a:stretch/>
        </p:blipFill>
        <p:spPr>
          <a:xfrm>
            <a:off x="5080200" y="1288550"/>
            <a:ext cx="3364324" cy="267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Model Example</a:t>
            </a:r>
            <a:endParaRPr/>
          </a:p>
        </p:txBody>
      </p:sp>
      <p:graphicFrame>
        <p:nvGraphicFramePr>
          <p:cNvPr id="310" name="Google Shape;310;p61"/>
          <p:cNvGraphicFramePr/>
          <p:nvPr/>
        </p:nvGraphicFramePr>
        <p:xfrm>
          <a:off x="449575" y="1288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{48D2E87D-67BF-4F17-A6A5-E4793AA4CC62}</a:tableStyleId>
              </a:tblPr>
              <a:tblGrid>
                <a:gridCol w="852150"/>
                <a:gridCol w="952225"/>
                <a:gridCol w="573075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Height (x</a:t>
                      </a:r>
                      <a:r>
                        <a:rPr baseline="-25000" lang="cs"/>
                        <a:t>1</a:t>
                      </a:r>
                      <a:r>
                        <a:rPr lang="cs"/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Weight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>
                          <a:solidFill>
                            <a:schemeClr val="dk1"/>
                          </a:solidFill>
                        </a:rPr>
                        <a:t>(x</a:t>
                      </a:r>
                      <a:r>
                        <a:rPr baseline="-25000" lang="cs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cs">
                          <a:solidFill>
                            <a:schemeClr val="dk1"/>
                          </a:solidFill>
                        </a:rPr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Sex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cs">
                          <a:solidFill>
                            <a:schemeClr val="dk1"/>
                          </a:solidFill>
                        </a:rPr>
                        <a:t>(y)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180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87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F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210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110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F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160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52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175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65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165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F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185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75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pic>
        <p:nvPicPr>
          <p:cNvPr id="311" name="Google Shape;311;p61"/>
          <p:cNvPicPr preferRelativeResize="0"/>
          <p:nvPr/>
        </p:nvPicPr>
        <p:blipFill rotWithShape="1">
          <a:blip r:embed="rId3">
            <a:alphaModFix/>
          </a:blip>
          <a:srcRect b="0" l="0" r="7595" t="8223"/>
          <a:stretch/>
        </p:blipFill>
        <p:spPr>
          <a:xfrm>
            <a:off x="5213225" y="2782875"/>
            <a:ext cx="2576400" cy="205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5450" y="1017730"/>
            <a:ext cx="4572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2300" y="1829888"/>
            <a:ext cx="3519488" cy="6105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61"/>
          <p:cNvCxnSpPr/>
          <p:nvPr/>
        </p:nvCxnSpPr>
        <p:spPr>
          <a:xfrm flipH="1" rot="10800000">
            <a:off x="4649750" y="3040775"/>
            <a:ext cx="3507000" cy="18261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5" name="Google Shape;315;p61"/>
          <p:cNvPicPr preferRelativeResize="0"/>
          <p:nvPr/>
        </p:nvPicPr>
        <p:blipFill rotWithShape="1">
          <a:blip r:embed="rId6">
            <a:alphaModFix/>
          </a:blip>
          <a:srcRect b="7424" l="0" r="9999" t="0"/>
          <a:stretch/>
        </p:blipFill>
        <p:spPr>
          <a:xfrm>
            <a:off x="7751250" y="3222160"/>
            <a:ext cx="1277092" cy="1824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6" name="Google Shape;316;p61"/>
          <p:cNvCxnSpPr/>
          <p:nvPr/>
        </p:nvCxnSpPr>
        <p:spPr>
          <a:xfrm rot="10800000">
            <a:off x="7036125" y="3065125"/>
            <a:ext cx="241800" cy="42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7" name="Google Shape;317;p61"/>
          <p:cNvSpPr txBox="1"/>
          <p:nvPr/>
        </p:nvSpPr>
        <p:spPr>
          <a:xfrm>
            <a:off x="6697425" y="2788775"/>
            <a:ext cx="58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Male</a:t>
            </a:r>
            <a:endParaRPr/>
          </a:p>
        </p:txBody>
      </p:sp>
      <p:cxnSp>
        <p:nvCxnSpPr>
          <p:cNvPr id="318" name="Google Shape;318;p61"/>
          <p:cNvCxnSpPr/>
          <p:nvPr/>
        </p:nvCxnSpPr>
        <p:spPr>
          <a:xfrm>
            <a:off x="7277925" y="3504400"/>
            <a:ext cx="197400" cy="35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9" name="Google Shape;319;p61"/>
          <p:cNvSpPr txBox="1"/>
          <p:nvPr/>
        </p:nvSpPr>
        <p:spPr>
          <a:xfrm>
            <a:off x="6988475" y="3787000"/>
            <a:ext cx="85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Female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Model Example</a:t>
            </a:r>
            <a:endParaRPr/>
          </a:p>
        </p:txBody>
      </p:sp>
      <p:graphicFrame>
        <p:nvGraphicFramePr>
          <p:cNvPr id="325" name="Google Shape;325;p62"/>
          <p:cNvGraphicFramePr/>
          <p:nvPr/>
        </p:nvGraphicFramePr>
        <p:xfrm>
          <a:off x="449575" y="1288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{48D2E87D-67BF-4F17-A6A5-E4793AA4CC62}</a:tableStyleId>
              </a:tblPr>
              <a:tblGrid>
                <a:gridCol w="852150"/>
                <a:gridCol w="952225"/>
                <a:gridCol w="573075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Height (x</a:t>
                      </a:r>
                      <a:r>
                        <a:rPr baseline="-25000" lang="cs"/>
                        <a:t>1</a:t>
                      </a:r>
                      <a:r>
                        <a:rPr lang="cs"/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Weight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>
                          <a:solidFill>
                            <a:schemeClr val="dk1"/>
                          </a:solidFill>
                        </a:rPr>
                        <a:t>(x</a:t>
                      </a:r>
                      <a:r>
                        <a:rPr baseline="-25000" lang="cs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cs">
                          <a:solidFill>
                            <a:schemeClr val="dk1"/>
                          </a:solidFill>
                        </a:rPr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Sex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cs">
                          <a:solidFill>
                            <a:schemeClr val="dk1"/>
                          </a:solidFill>
                        </a:rPr>
                        <a:t>(y)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180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87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F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210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110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F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160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52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175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65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165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F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185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75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/>
                        <a:t>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pic>
        <p:nvPicPr>
          <p:cNvPr id="326" name="Google Shape;326;p62"/>
          <p:cNvPicPr preferRelativeResize="0"/>
          <p:nvPr/>
        </p:nvPicPr>
        <p:blipFill rotWithShape="1">
          <a:blip r:embed="rId3">
            <a:alphaModFix/>
          </a:blip>
          <a:srcRect b="0" l="0" r="7595" t="8223"/>
          <a:stretch/>
        </p:blipFill>
        <p:spPr>
          <a:xfrm>
            <a:off x="3841625" y="1182675"/>
            <a:ext cx="2576400" cy="2052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7" name="Google Shape;327;p62"/>
          <p:cNvCxnSpPr/>
          <p:nvPr/>
        </p:nvCxnSpPr>
        <p:spPr>
          <a:xfrm flipH="1" rot="10800000">
            <a:off x="3278150" y="1440575"/>
            <a:ext cx="3507000" cy="18261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8" name="Google Shape;328;p62"/>
          <p:cNvPicPr preferRelativeResize="0"/>
          <p:nvPr/>
        </p:nvPicPr>
        <p:blipFill rotWithShape="1">
          <a:blip r:embed="rId4">
            <a:alphaModFix/>
          </a:blip>
          <a:srcRect b="7424" l="0" r="9999" t="0"/>
          <a:stretch/>
        </p:blipFill>
        <p:spPr>
          <a:xfrm>
            <a:off x="6379650" y="1621960"/>
            <a:ext cx="1277092" cy="1824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9" name="Google Shape;329;p62"/>
          <p:cNvCxnSpPr/>
          <p:nvPr/>
        </p:nvCxnSpPr>
        <p:spPr>
          <a:xfrm rot="10800000">
            <a:off x="5664525" y="1464925"/>
            <a:ext cx="241800" cy="42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0" name="Google Shape;330;p62"/>
          <p:cNvSpPr txBox="1"/>
          <p:nvPr/>
        </p:nvSpPr>
        <p:spPr>
          <a:xfrm>
            <a:off x="5325825" y="1188575"/>
            <a:ext cx="58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Male</a:t>
            </a:r>
            <a:endParaRPr/>
          </a:p>
        </p:txBody>
      </p:sp>
      <p:cxnSp>
        <p:nvCxnSpPr>
          <p:cNvPr id="331" name="Google Shape;331;p62"/>
          <p:cNvCxnSpPr/>
          <p:nvPr/>
        </p:nvCxnSpPr>
        <p:spPr>
          <a:xfrm>
            <a:off x="5906325" y="1904200"/>
            <a:ext cx="197400" cy="35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2" name="Google Shape;332;p62"/>
          <p:cNvSpPr txBox="1"/>
          <p:nvPr/>
        </p:nvSpPr>
        <p:spPr>
          <a:xfrm>
            <a:off x="5616875" y="2186800"/>
            <a:ext cx="85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Female</a:t>
            </a:r>
            <a:endParaRPr/>
          </a:p>
        </p:txBody>
      </p:sp>
      <p:cxnSp>
        <p:nvCxnSpPr>
          <p:cNvPr id="333" name="Google Shape;333;p62"/>
          <p:cNvCxnSpPr/>
          <p:nvPr/>
        </p:nvCxnSpPr>
        <p:spPr>
          <a:xfrm>
            <a:off x="4405100" y="2669575"/>
            <a:ext cx="82200" cy="151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3"/>
          <p:cNvSpPr txBox="1"/>
          <p:nvPr>
            <p:ph type="title"/>
          </p:nvPr>
        </p:nvSpPr>
        <p:spPr>
          <a:xfrm>
            <a:off x="311700" y="437881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“Shallow” learning</a:t>
            </a:r>
            <a:endParaRPr/>
          </a:p>
        </p:txBody>
      </p:sp>
      <p:pic>
        <p:nvPicPr>
          <p:cNvPr id="339" name="Google Shape;339;p63"/>
          <p:cNvPicPr preferRelativeResize="0"/>
          <p:nvPr/>
        </p:nvPicPr>
        <p:blipFill rotWithShape="1">
          <a:blip r:embed="rId3">
            <a:alphaModFix/>
          </a:blip>
          <a:srcRect b="0" l="480" r="-480" t="0"/>
          <a:stretch/>
        </p:blipFill>
        <p:spPr>
          <a:xfrm>
            <a:off x="0" y="1093088"/>
            <a:ext cx="3046819" cy="3563758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63"/>
          <p:cNvSpPr txBox="1"/>
          <p:nvPr/>
        </p:nvSpPr>
        <p:spPr>
          <a:xfrm>
            <a:off x="112200" y="4796400"/>
            <a:ext cx="89196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1100">
                <a:solidFill>
                  <a:schemeClr val="dk1"/>
                </a:solidFill>
              </a:rPr>
              <a:t>N. Dalal, and B. Triggs. </a:t>
            </a:r>
            <a:r>
              <a:rPr b="1" lang="cs" sz="1100">
                <a:solidFill>
                  <a:schemeClr val="dk1"/>
                </a:solidFill>
              </a:rPr>
              <a:t>Histograms of Oriented Gradients for Human Detection</a:t>
            </a:r>
            <a:r>
              <a:rPr lang="cs" sz="1100">
                <a:solidFill>
                  <a:schemeClr val="dk1"/>
                </a:solidFill>
              </a:rPr>
              <a:t>. In </a:t>
            </a:r>
            <a:r>
              <a:rPr i="1" lang="cs" sz="1100">
                <a:solidFill>
                  <a:schemeClr val="dk1"/>
                </a:solidFill>
              </a:rPr>
              <a:t>Proc. CVPR</a:t>
            </a:r>
            <a:r>
              <a:rPr lang="cs" sz="1100">
                <a:solidFill>
                  <a:schemeClr val="dk1"/>
                </a:solidFill>
              </a:rPr>
              <a:t>, 2005.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1100">
                <a:solidFill>
                  <a:schemeClr val="dk1"/>
                </a:solidFill>
              </a:rPr>
              <a:t>Šochman. Learning for Sequential Classification. Thesis, CMP, 2009.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341" name="Google Shape;34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4325" y="904065"/>
            <a:ext cx="3583613" cy="1631607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63"/>
          <p:cNvSpPr txBox="1"/>
          <p:nvPr/>
        </p:nvSpPr>
        <p:spPr>
          <a:xfrm>
            <a:off x="3910025" y="4121006"/>
            <a:ext cx="52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>
                <a:solidFill>
                  <a:schemeClr val="dk1"/>
                </a:solidFill>
              </a:rPr>
              <a:t>f([features]; </a:t>
            </a:r>
            <a:r>
              <a:rPr lang="cs" sz="2200">
                <a:solidFill>
                  <a:srgbClr val="FF0000"/>
                </a:solidFill>
              </a:rPr>
              <a:t>θ</a:t>
            </a:r>
            <a:r>
              <a:rPr lang="cs" sz="2200">
                <a:solidFill>
                  <a:schemeClr val="dk1"/>
                </a:solidFill>
              </a:rPr>
              <a:t>) = sigmoid(</a:t>
            </a:r>
            <a:r>
              <a:rPr lang="cs" sz="2200">
                <a:solidFill>
                  <a:srgbClr val="FF0000"/>
                </a:solidFill>
              </a:rPr>
              <a:t>w</a:t>
            </a:r>
            <a:r>
              <a:rPr lang="cs" sz="2200">
                <a:solidFill>
                  <a:schemeClr val="dk1"/>
                </a:solidFill>
              </a:rPr>
              <a:t>[features] + </a:t>
            </a:r>
            <a:r>
              <a:rPr lang="cs" sz="2200">
                <a:solidFill>
                  <a:srgbClr val="FF0000"/>
                </a:solidFill>
              </a:rPr>
              <a:t>b</a:t>
            </a:r>
            <a:r>
              <a:rPr lang="cs" sz="2200">
                <a:solidFill>
                  <a:schemeClr val="dk1"/>
                </a:solidFill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4"/>
          <p:cNvSpPr txBox="1"/>
          <p:nvPr>
            <p:ph type="title"/>
          </p:nvPr>
        </p:nvSpPr>
        <p:spPr>
          <a:xfrm>
            <a:off x="311700" y="333769"/>
            <a:ext cx="85206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Deep learning</a:t>
            </a:r>
            <a:endParaRPr/>
          </a:p>
        </p:txBody>
      </p:sp>
      <p:pic>
        <p:nvPicPr>
          <p:cNvPr id="348" name="Google Shape;34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42049"/>
            <a:ext cx="6857999" cy="2540514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64"/>
          <p:cNvSpPr txBox="1"/>
          <p:nvPr/>
        </p:nvSpPr>
        <p:spPr>
          <a:xfrm>
            <a:off x="112200" y="4796400"/>
            <a:ext cx="89196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1100">
                <a:solidFill>
                  <a:schemeClr val="dk1"/>
                </a:solidFill>
              </a:rPr>
              <a:t>Girshic et al.: Rich Feature Hierarchies for Accurate Object Detection and Semantic Segmentation. CVPR, 2014.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50" name="Google Shape;350;p64"/>
          <p:cNvSpPr txBox="1"/>
          <p:nvPr>
            <p:ph idx="1" type="body"/>
          </p:nvPr>
        </p:nvSpPr>
        <p:spPr>
          <a:xfrm>
            <a:off x="311700" y="1152474"/>
            <a:ext cx="8520600" cy="8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s"/>
              <a:t>No hand coded feature extraction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s"/>
              <a:t>Our domain knowledge goes into network architecture, regularization, loss, data augmentation, ...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5"/>
          <p:cNvSpPr txBox="1"/>
          <p:nvPr>
            <p:ph type="title"/>
          </p:nvPr>
        </p:nvSpPr>
        <p:spPr>
          <a:xfrm>
            <a:off x="311700" y="333769"/>
            <a:ext cx="85206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End to end speech recognition/translation</a:t>
            </a:r>
            <a:endParaRPr/>
          </a:p>
        </p:txBody>
      </p:sp>
      <p:pic>
        <p:nvPicPr>
          <p:cNvPr id="356" name="Google Shape;35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200" y="923869"/>
            <a:ext cx="3016273" cy="3816956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65"/>
          <p:cNvSpPr txBox="1"/>
          <p:nvPr/>
        </p:nvSpPr>
        <p:spPr>
          <a:xfrm>
            <a:off x="112200" y="4796400"/>
            <a:ext cx="89196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1100">
                <a:solidFill>
                  <a:schemeClr val="dk1"/>
                </a:solidFill>
              </a:rPr>
              <a:t>Dong, L., Xu, S., &amp; Xu, B.. Speech-Transformer: A No-Recurrence Sequence-to-Sequence Model for Speech Recognition. ICASSP, 2018.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58" name="Google Shape;358;p65"/>
          <p:cNvSpPr txBox="1"/>
          <p:nvPr>
            <p:ph type="title"/>
          </p:nvPr>
        </p:nvSpPr>
        <p:spPr>
          <a:xfrm>
            <a:off x="5756950" y="824400"/>
            <a:ext cx="352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Honza šel na jahody</a:t>
            </a:r>
            <a:endParaRPr/>
          </a:p>
        </p:txBody>
      </p:sp>
      <p:pic>
        <p:nvPicPr>
          <p:cNvPr id="359" name="Google Shape;359;p65"/>
          <p:cNvPicPr preferRelativeResize="0"/>
          <p:nvPr/>
        </p:nvPicPr>
        <p:blipFill rotWithShape="1">
          <a:blip r:embed="rId4">
            <a:alphaModFix/>
          </a:blip>
          <a:srcRect b="14689" l="13586" r="12732" t="10666"/>
          <a:stretch/>
        </p:blipFill>
        <p:spPr>
          <a:xfrm>
            <a:off x="244025" y="3679331"/>
            <a:ext cx="1779715" cy="1016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Neural network components (neurons) </a:t>
            </a:r>
            <a:endParaRPr/>
          </a:p>
        </p:txBody>
      </p:sp>
      <p:grpSp>
        <p:nvGrpSpPr>
          <p:cNvPr id="365" name="Google Shape;365;p66"/>
          <p:cNvGrpSpPr/>
          <p:nvPr/>
        </p:nvGrpSpPr>
        <p:grpSpPr>
          <a:xfrm>
            <a:off x="2931390" y="1449616"/>
            <a:ext cx="3475043" cy="1383718"/>
            <a:chOff x="1996859" y="936111"/>
            <a:chExt cx="3475043" cy="1844957"/>
          </a:xfrm>
        </p:grpSpPr>
        <p:cxnSp>
          <p:nvCxnSpPr>
            <p:cNvPr id="366" name="Google Shape;366;p66"/>
            <p:cNvCxnSpPr>
              <a:stCxn id="367" idx="3"/>
              <a:endCxn id="368" idx="2"/>
            </p:cNvCxnSpPr>
            <p:nvPr/>
          </p:nvCxnSpPr>
          <p:spPr>
            <a:xfrm>
              <a:off x="2395374" y="1124361"/>
              <a:ext cx="952500" cy="701100"/>
            </a:xfrm>
            <a:prstGeom prst="straightConnector1">
              <a:avLst/>
            </a:prstGeom>
            <a:noFill/>
            <a:ln cap="flat" cmpd="sng" w="31750">
              <a:solidFill>
                <a:srgbClr val="00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368" name="Google Shape;368;p66"/>
            <p:cNvSpPr/>
            <p:nvPr/>
          </p:nvSpPr>
          <p:spPr>
            <a:xfrm>
              <a:off x="3347864" y="1374326"/>
              <a:ext cx="936000" cy="902400"/>
            </a:xfrm>
            <a:prstGeom prst="ellipse">
              <a:avLst/>
            </a:prstGeom>
            <a:solidFill>
              <a:srgbClr val="84FFE0"/>
            </a:solidFill>
            <a:ln cap="flat" cmpd="sng" w="25400">
              <a:solidFill>
                <a:srgbClr val="00997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t/>
              </a:r>
              <a:endPara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9" name="Google Shape;369;p66"/>
            <p:cNvCxnSpPr>
              <a:stCxn id="370" idx="3"/>
              <a:endCxn id="368" idx="2"/>
            </p:cNvCxnSpPr>
            <p:nvPr/>
          </p:nvCxnSpPr>
          <p:spPr>
            <a:xfrm flipH="1" rot="10800000">
              <a:off x="2389259" y="1825628"/>
              <a:ext cx="958500" cy="9300"/>
            </a:xfrm>
            <a:prstGeom prst="straightConnector1">
              <a:avLst/>
            </a:prstGeom>
            <a:noFill/>
            <a:ln cap="flat" cmpd="sng" w="31750">
              <a:solidFill>
                <a:srgbClr val="00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371" name="Google Shape;371;p66"/>
            <p:cNvCxnSpPr>
              <a:stCxn id="372" idx="3"/>
              <a:endCxn id="368" idx="2"/>
            </p:cNvCxnSpPr>
            <p:nvPr/>
          </p:nvCxnSpPr>
          <p:spPr>
            <a:xfrm flipH="1" rot="10800000">
              <a:off x="2389259" y="1825418"/>
              <a:ext cx="958500" cy="767400"/>
            </a:xfrm>
            <a:prstGeom prst="straightConnector1">
              <a:avLst/>
            </a:prstGeom>
            <a:noFill/>
            <a:ln cap="flat" cmpd="sng" w="31750">
              <a:solidFill>
                <a:srgbClr val="00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367" name="Google Shape;367;p66"/>
            <p:cNvSpPr txBox="1"/>
            <p:nvPr/>
          </p:nvSpPr>
          <p:spPr>
            <a:xfrm>
              <a:off x="2010174" y="936111"/>
              <a:ext cx="385200" cy="3765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-16129" l="-7939" r="-4759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44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370" name="Google Shape;370;p66"/>
            <p:cNvSpPr txBox="1"/>
            <p:nvPr/>
          </p:nvSpPr>
          <p:spPr>
            <a:xfrm>
              <a:off x="1996859" y="1646678"/>
              <a:ext cx="392400" cy="3765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-14509" l="-7809" r="-6249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44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372" name="Google Shape;372;p66"/>
            <p:cNvSpPr txBox="1"/>
            <p:nvPr/>
          </p:nvSpPr>
          <p:spPr>
            <a:xfrm>
              <a:off x="1996859" y="2404568"/>
              <a:ext cx="392400" cy="3765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-16388" l="-7809" r="-6249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44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cxnSp>
          <p:nvCxnSpPr>
            <p:cNvPr id="373" name="Google Shape;373;p66"/>
            <p:cNvCxnSpPr>
              <a:stCxn id="368" idx="6"/>
            </p:cNvCxnSpPr>
            <p:nvPr/>
          </p:nvCxnSpPr>
          <p:spPr>
            <a:xfrm flipH="1" rot="10800000">
              <a:off x="4283864" y="1825226"/>
              <a:ext cx="744000" cy="300"/>
            </a:xfrm>
            <a:prstGeom prst="straightConnector1">
              <a:avLst/>
            </a:prstGeom>
            <a:noFill/>
            <a:ln cap="flat" cmpd="sng" w="31750">
              <a:solidFill>
                <a:srgbClr val="00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374" name="Google Shape;374;p66"/>
            <p:cNvSpPr txBox="1"/>
            <p:nvPr/>
          </p:nvSpPr>
          <p:spPr>
            <a:xfrm>
              <a:off x="4655902" y="1365043"/>
              <a:ext cx="816000" cy="3693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-37699" l="-11939" r="-12678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66"/>
            <p:cNvSpPr txBox="1"/>
            <p:nvPr/>
          </p:nvSpPr>
          <p:spPr>
            <a:xfrm>
              <a:off x="2583524" y="944484"/>
              <a:ext cx="385200" cy="3765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-16129" l="-14279" r="-11109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44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376" name="Google Shape;376;p66"/>
            <p:cNvSpPr txBox="1"/>
            <p:nvPr/>
          </p:nvSpPr>
          <p:spPr>
            <a:xfrm>
              <a:off x="2589782" y="1449193"/>
              <a:ext cx="385200" cy="3765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-16129" l="-15869" r="-11109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44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377" name="Google Shape;377;p66"/>
            <p:cNvSpPr txBox="1"/>
            <p:nvPr/>
          </p:nvSpPr>
          <p:spPr>
            <a:xfrm>
              <a:off x="2589251" y="2292998"/>
              <a:ext cx="385200" cy="3765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-16129" l="-15869" r="-11109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44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</p:grpSp>
      <p:pic>
        <p:nvPicPr>
          <p:cNvPr id="378" name="Google Shape;378;p6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16075" y="3149238"/>
            <a:ext cx="3693319" cy="307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6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016263" y="3587513"/>
            <a:ext cx="1293019" cy="6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Neurons as templates</a:t>
            </a:r>
            <a:endParaRPr/>
          </a:p>
        </p:txBody>
      </p:sp>
      <p:sp>
        <p:nvSpPr>
          <p:cNvPr id="385" name="Google Shape;385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cs"/>
              <a:t>Neurons have higher activations if the input “matches” their weights.</a:t>
            </a:r>
            <a:endParaRPr/>
          </a:p>
        </p:txBody>
      </p:sp>
      <p:pic>
        <p:nvPicPr>
          <p:cNvPr id="386" name="Google Shape;386;p67"/>
          <p:cNvPicPr preferRelativeResize="0"/>
          <p:nvPr/>
        </p:nvPicPr>
        <p:blipFill rotWithShape="1">
          <a:blip r:embed="rId3">
            <a:alphaModFix/>
          </a:blip>
          <a:srcRect b="65402" l="34358" r="37969" t="4050"/>
          <a:stretch/>
        </p:blipFill>
        <p:spPr>
          <a:xfrm>
            <a:off x="2924000" y="2945925"/>
            <a:ext cx="2094950" cy="1571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67"/>
          <p:cNvPicPr preferRelativeResize="0"/>
          <p:nvPr/>
        </p:nvPicPr>
        <p:blipFill rotWithShape="1">
          <a:blip r:embed="rId4">
            <a:alphaModFix/>
          </a:blip>
          <a:srcRect b="9085" l="11006" r="4783" t="5604"/>
          <a:stretch/>
        </p:blipFill>
        <p:spPr>
          <a:xfrm>
            <a:off x="207875" y="3006319"/>
            <a:ext cx="1473825" cy="1450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8" name="Google Shape;388;p67"/>
          <p:cNvGrpSpPr/>
          <p:nvPr/>
        </p:nvGrpSpPr>
        <p:grpSpPr>
          <a:xfrm>
            <a:off x="2931390" y="1449616"/>
            <a:ext cx="3475043" cy="1383718"/>
            <a:chOff x="1996859" y="936111"/>
            <a:chExt cx="3475043" cy="1844957"/>
          </a:xfrm>
        </p:grpSpPr>
        <p:cxnSp>
          <p:nvCxnSpPr>
            <p:cNvPr id="389" name="Google Shape;389;p67"/>
            <p:cNvCxnSpPr>
              <a:stCxn id="390" idx="3"/>
              <a:endCxn id="391" idx="2"/>
            </p:cNvCxnSpPr>
            <p:nvPr/>
          </p:nvCxnSpPr>
          <p:spPr>
            <a:xfrm>
              <a:off x="2395374" y="1124361"/>
              <a:ext cx="952500" cy="701100"/>
            </a:xfrm>
            <a:prstGeom prst="straightConnector1">
              <a:avLst/>
            </a:prstGeom>
            <a:noFill/>
            <a:ln cap="flat" cmpd="sng" w="31750">
              <a:solidFill>
                <a:srgbClr val="00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391" name="Google Shape;391;p67"/>
            <p:cNvSpPr/>
            <p:nvPr/>
          </p:nvSpPr>
          <p:spPr>
            <a:xfrm>
              <a:off x="3347864" y="1374326"/>
              <a:ext cx="936000" cy="902400"/>
            </a:xfrm>
            <a:prstGeom prst="ellipse">
              <a:avLst/>
            </a:prstGeom>
            <a:solidFill>
              <a:srgbClr val="84FFE0"/>
            </a:solidFill>
            <a:ln cap="flat" cmpd="sng" w="25400">
              <a:solidFill>
                <a:srgbClr val="00997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t/>
              </a:r>
              <a:endPara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92" name="Google Shape;392;p67"/>
            <p:cNvCxnSpPr>
              <a:stCxn id="393" idx="3"/>
              <a:endCxn id="391" idx="2"/>
            </p:cNvCxnSpPr>
            <p:nvPr/>
          </p:nvCxnSpPr>
          <p:spPr>
            <a:xfrm flipH="1" rot="10800000">
              <a:off x="2389259" y="1825628"/>
              <a:ext cx="958500" cy="9300"/>
            </a:xfrm>
            <a:prstGeom prst="straightConnector1">
              <a:avLst/>
            </a:prstGeom>
            <a:noFill/>
            <a:ln cap="flat" cmpd="sng" w="31750">
              <a:solidFill>
                <a:srgbClr val="00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394" name="Google Shape;394;p67"/>
            <p:cNvCxnSpPr>
              <a:stCxn id="395" idx="3"/>
              <a:endCxn id="391" idx="2"/>
            </p:cNvCxnSpPr>
            <p:nvPr/>
          </p:nvCxnSpPr>
          <p:spPr>
            <a:xfrm flipH="1" rot="10800000">
              <a:off x="2389259" y="1825418"/>
              <a:ext cx="958500" cy="767400"/>
            </a:xfrm>
            <a:prstGeom prst="straightConnector1">
              <a:avLst/>
            </a:prstGeom>
            <a:noFill/>
            <a:ln cap="flat" cmpd="sng" w="31750">
              <a:solidFill>
                <a:srgbClr val="00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390" name="Google Shape;390;p67"/>
            <p:cNvSpPr txBox="1"/>
            <p:nvPr/>
          </p:nvSpPr>
          <p:spPr>
            <a:xfrm>
              <a:off x="2010174" y="936111"/>
              <a:ext cx="385200" cy="3765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-16129" l="-7939" r="-4759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44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393" name="Google Shape;393;p67"/>
            <p:cNvSpPr txBox="1"/>
            <p:nvPr/>
          </p:nvSpPr>
          <p:spPr>
            <a:xfrm>
              <a:off x="1996859" y="1646678"/>
              <a:ext cx="392400" cy="3765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-14509" l="-7809" r="-6249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44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395" name="Google Shape;395;p67"/>
            <p:cNvSpPr txBox="1"/>
            <p:nvPr/>
          </p:nvSpPr>
          <p:spPr>
            <a:xfrm>
              <a:off x="1996859" y="2404568"/>
              <a:ext cx="392400" cy="3765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-16388" l="-7809" r="-6249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44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cxnSp>
          <p:nvCxnSpPr>
            <p:cNvPr id="396" name="Google Shape;396;p67"/>
            <p:cNvCxnSpPr>
              <a:stCxn id="391" idx="6"/>
            </p:cNvCxnSpPr>
            <p:nvPr/>
          </p:nvCxnSpPr>
          <p:spPr>
            <a:xfrm flipH="1" rot="10800000">
              <a:off x="4283864" y="1825226"/>
              <a:ext cx="744000" cy="300"/>
            </a:xfrm>
            <a:prstGeom prst="straightConnector1">
              <a:avLst/>
            </a:prstGeom>
            <a:noFill/>
            <a:ln cap="flat" cmpd="sng" w="31750">
              <a:solidFill>
                <a:srgbClr val="00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397" name="Google Shape;397;p67"/>
            <p:cNvSpPr txBox="1"/>
            <p:nvPr/>
          </p:nvSpPr>
          <p:spPr>
            <a:xfrm>
              <a:off x="4655902" y="1365043"/>
              <a:ext cx="816000" cy="3693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-37699" l="-11939" r="-12678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67"/>
            <p:cNvSpPr txBox="1"/>
            <p:nvPr/>
          </p:nvSpPr>
          <p:spPr>
            <a:xfrm>
              <a:off x="2583524" y="944484"/>
              <a:ext cx="385200" cy="3765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-16129" l="-14279" r="-11109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44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399" name="Google Shape;399;p67"/>
            <p:cNvSpPr txBox="1"/>
            <p:nvPr/>
          </p:nvSpPr>
          <p:spPr>
            <a:xfrm>
              <a:off x="2589782" y="1449193"/>
              <a:ext cx="385200" cy="376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-16129" l="-15869" r="-11109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44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400" name="Google Shape;400;p67"/>
            <p:cNvSpPr txBox="1"/>
            <p:nvPr/>
          </p:nvSpPr>
          <p:spPr>
            <a:xfrm>
              <a:off x="2589251" y="2292998"/>
              <a:ext cx="385200" cy="3765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-16129" l="-15869" r="-11109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44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</p:grpSp>
      <p:sp>
        <p:nvSpPr>
          <p:cNvPr id="401" name="Google Shape;401;p67"/>
          <p:cNvSpPr txBox="1"/>
          <p:nvPr/>
        </p:nvSpPr>
        <p:spPr>
          <a:xfrm>
            <a:off x="2341038" y="3482456"/>
            <a:ext cx="4149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/>
              <a:t>*</a:t>
            </a:r>
            <a:endParaRPr sz="4800"/>
          </a:p>
        </p:txBody>
      </p:sp>
      <p:cxnSp>
        <p:nvCxnSpPr>
          <p:cNvPr id="402" name="Google Shape;402;p67"/>
          <p:cNvCxnSpPr/>
          <p:nvPr/>
        </p:nvCxnSpPr>
        <p:spPr>
          <a:xfrm>
            <a:off x="5126690" y="3666291"/>
            <a:ext cx="573900" cy="0"/>
          </a:xfrm>
          <a:prstGeom prst="straightConnector1">
            <a:avLst/>
          </a:prstGeom>
          <a:noFill/>
          <a:ln cap="flat" cmpd="sng" w="3175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403" name="Google Shape;403;p67"/>
          <p:cNvPicPr preferRelativeResize="0"/>
          <p:nvPr/>
        </p:nvPicPr>
        <p:blipFill rotWithShape="1">
          <a:blip r:embed="rId12">
            <a:alphaModFix/>
          </a:blip>
          <a:srcRect b="9478" l="23461" r="17973" t="12700"/>
          <a:stretch/>
        </p:blipFill>
        <p:spPr>
          <a:xfrm>
            <a:off x="5890900" y="2945934"/>
            <a:ext cx="2941374" cy="1516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67"/>
          <p:cNvPicPr preferRelativeResize="0"/>
          <p:nvPr/>
        </p:nvPicPr>
        <p:blipFill rotWithShape="1">
          <a:blip r:embed="rId4">
            <a:alphaModFix/>
          </a:blip>
          <a:srcRect b="9085" l="11006" r="4783" t="5604"/>
          <a:stretch/>
        </p:blipFill>
        <p:spPr>
          <a:xfrm>
            <a:off x="7564125" y="2833331"/>
            <a:ext cx="485475" cy="477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6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68799" y="4517141"/>
            <a:ext cx="311175" cy="31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6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183697" y="4517135"/>
            <a:ext cx="259444" cy="259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6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18872" y="4549582"/>
            <a:ext cx="311175" cy="31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Composition of linear functions?</a:t>
            </a:r>
            <a:endParaRPr/>
          </a:p>
        </p:txBody>
      </p:sp>
      <p:sp>
        <p:nvSpPr>
          <p:cNvPr id="413" name="Google Shape;413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http://upload.wikimedia.org/wikipedia/commons/thumb/4/46/Colored_neural_network.svg/296px-Colored_neural_network.svg.png" id="414" name="Google Shape;414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1" y="1663473"/>
            <a:ext cx="1990836" cy="2394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6788" y="1311366"/>
            <a:ext cx="2250281" cy="6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1"/>
          <p:cNvSpPr txBox="1"/>
          <p:nvPr>
            <p:ph type="title"/>
          </p:nvPr>
        </p:nvSpPr>
        <p:spPr>
          <a:xfrm>
            <a:off x="311700" y="333769"/>
            <a:ext cx="85206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Where to get more information</a:t>
            </a:r>
            <a:endParaRPr/>
          </a:p>
        </p:txBody>
      </p:sp>
      <p:sp>
        <p:nvSpPr>
          <p:cNvPr id="189" name="Google Shape;189;p51"/>
          <p:cNvSpPr txBox="1"/>
          <p:nvPr>
            <p:ph idx="1" type="body"/>
          </p:nvPr>
        </p:nvSpPr>
        <p:spPr>
          <a:xfrm>
            <a:off x="311700" y="864356"/>
            <a:ext cx="8520600" cy="25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400"/>
              </a:spcBef>
              <a:spcAft>
                <a:spcPts val="0"/>
              </a:spcAft>
              <a:buSzPts val="2200"/>
              <a:buChar char="●"/>
            </a:pPr>
            <a:r>
              <a:rPr b="1" lang="cs" sz="2200">
                <a:solidFill>
                  <a:schemeClr val="dk1"/>
                </a:solidFill>
              </a:rPr>
              <a:t>Ian Goodfellow and Yoshua Bengio and Aaron Courville: </a:t>
            </a:r>
            <a:r>
              <a:rPr b="1" lang="cs" sz="2200" u="sng">
                <a:solidFill>
                  <a:schemeClr val="hlink"/>
                </a:solidFill>
                <a:hlinkClick r:id="rId3"/>
              </a:rPr>
              <a:t>Deep Learning</a:t>
            </a:r>
            <a:r>
              <a:rPr b="1" lang="cs" sz="2200">
                <a:solidFill>
                  <a:schemeClr val="dk1"/>
                </a:solidFill>
              </a:rPr>
              <a:t>, MIT Press, 2016. </a:t>
            </a:r>
            <a:endParaRPr b="1"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cs" sz="2200">
                <a:solidFill>
                  <a:schemeClr val="dk1"/>
                </a:solidFill>
              </a:rPr>
              <a:t>Andrew Ng and Kian Katanforoosh: </a:t>
            </a:r>
            <a:r>
              <a:rPr lang="cs" sz="2200" u="sng">
                <a:solidFill>
                  <a:schemeClr val="hlink"/>
                </a:solidFill>
                <a:hlinkClick r:id="rId4"/>
              </a:rPr>
              <a:t>CS230 </a:t>
            </a:r>
            <a:r>
              <a:rPr b="1" lang="cs" sz="2200" u="sng">
                <a:solidFill>
                  <a:schemeClr val="hlink"/>
                </a:solidFill>
                <a:hlinkClick r:id="rId5"/>
              </a:rPr>
              <a:t>Deep Learning</a:t>
            </a:r>
            <a:r>
              <a:rPr lang="cs" sz="2200">
                <a:solidFill>
                  <a:schemeClr val="dk1"/>
                </a:solidFill>
              </a:rPr>
              <a:t>, Stanford, 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cs" sz="2200">
                <a:solidFill>
                  <a:schemeClr val="dk1"/>
                </a:solidFill>
              </a:rPr>
              <a:t>CS231n: </a:t>
            </a:r>
            <a:r>
              <a:rPr b="1" lang="cs" sz="2200" u="sng">
                <a:solidFill>
                  <a:schemeClr val="hlink"/>
                </a:solidFill>
                <a:hlinkClick r:id="rId6"/>
              </a:rPr>
              <a:t>Convolutional Neural Networks for Visual Recognition</a:t>
            </a:r>
            <a:r>
              <a:rPr lang="cs" sz="2200">
                <a:solidFill>
                  <a:schemeClr val="dk1"/>
                </a:solidFill>
              </a:rPr>
              <a:t>, Stanford,  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cs" sz="2200">
                <a:solidFill>
                  <a:schemeClr val="dk1"/>
                </a:solidFill>
              </a:rPr>
              <a:t>Andrew Ng, </a:t>
            </a:r>
            <a:r>
              <a:rPr lang="cs" sz="2200" u="sng">
                <a:solidFill>
                  <a:schemeClr val="hlink"/>
                </a:solidFill>
                <a:highlight>
                  <a:srgbClr val="EEEEEE"/>
                </a:highlight>
                <a:latin typeface="Roboto"/>
                <a:ea typeface="Roboto"/>
                <a:cs typeface="Roboto"/>
                <a:sym typeface="Roboto"/>
                <a:hlinkClick r:id="rId7"/>
              </a:rPr>
              <a:t>CS229 Machine Learning</a:t>
            </a:r>
            <a:r>
              <a:rPr lang="cs" sz="2200">
                <a:solidFill>
                  <a:schemeClr val="dk1"/>
                </a:solidFill>
              </a:rPr>
              <a:t>, Stanford. </a:t>
            </a:r>
            <a:r>
              <a:rPr lang="cs" sz="2200" u="sng">
                <a:solidFill>
                  <a:schemeClr val="hlink"/>
                </a:solidFill>
                <a:hlinkClick r:id="rId8"/>
              </a:rPr>
              <a:t>Youtube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cs" sz="2200" u="sng">
                <a:solidFill>
                  <a:schemeClr val="hlink"/>
                </a:solidFill>
                <a:hlinkClick r:id="rId9"/>
              </a:rPr>
              <a:t>CS224N: Natural Language Processing with Deep Learning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cs" sz="2200" u="sng">
                <a:solidFill>
                  <a:schemeClr val="hlink"/>
                </a:solidFill>
                <a:hlinkClick r:id="rId10"/>
              </a:rPr>
              <a:t>CS236: Deep Generative Models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cs" sz="2200" u="sng">
                <a:solidFill>
                  <a:schemeClr val="hlink"/>
                </a:solidFill>
                <a:hlinkClick r:id="rId11"/>
              </a:rPr>
              <a:t>Deep Reinforcement Learning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Composition of linear functions?</a:t>
            </a:r>
            <a:endParaRPr/>
          </a:p>
        </p:txBody>
      </p:sp>
      <p:sp>
        <p:nvSpPr>
          <p:cNvPr id="421" name="Google Shape;421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http://upload.wikimedia.org/wikipedia/commons/thumb/4/46/Colored_neural_network.svg/296px-Colored_neural_network.svg.png" id="422" name="Google Shape;422;p69"/>
          <p:cNvPicPr preferRelativeResize="0"/>
          <p:nvPr/>
        </p:nvPicPr>
        <p:blipFill rotWithShape="1">
          <a:blip r:embed="rId3">
            <a:alphaModFix/>
          </a:blip>
          <a:srcRect b="45855" l="0" r="0" t="0"/>
          <a:stretch/>
        </p:blipFill>
        <p:spPr>
          <a:xfrm>
            <a:off x="311700" y="1663481"/>
            <a:ext cx="2654450" cy="1296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1088" y="1305309"/>
            <a:ext cx="2250281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0650" y="2150466"/>
            <a:ext cx="4186238" cy="1907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9054" y="1899995"/>
            <a:ext cx="287679" cy="175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95082" y="2488372"/>
            <a:ext cx="287679" cy="16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4700" y="2776537"/>
            <a:ext cx="245031" cy="16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6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8034" y="2178857"/>
            <a:ext cx="240030" cy="17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54948" y="2469755"/>
            <a:ext cx="110014" cy="2039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0" name="Google Shape;430;p69"/>
          <p:cNvCxnSpPr/>
          <p:nvPr/>
        </p:nvCxnSpPr>
        <p:spPr>
          <a:xfrm>
            <a:off x="3635150" y="4083244"/>
            <a:ext cx="216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1" name="Google Shape;431;p69"/>
          <p:cNvCxnSpPr/>
          <p:nvPr/>
        </p:nvCxnSpPr>
        <p:spPr>
          <a:xfrm>
            <a:off x="3351900" y="3250200"/>
            <a:ext cx="24402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Linear separability and composition of functions </a:t>
            </a:r>
            <a:endParaRPr/>
          </a:p>
        </p:txBody>
      </p:sp>
      <p:sp>
        <p:nvSpPr>
          <p:cNvPr id="437" name="Google Shape;437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39" name="Google Shape;439;p70"/>
          <p:cNvPicPr preferRelativeResize="0"/>
          <p:nvPr/>
        </p:nvPicPr>
        <p:blipFill rotWithShape="1">
          <a:blip r:embed="rId3">
            <a:alphaModFix/>
          </a:blip>
          <a:srcRect b="8773" l="5466" r="2034" t="-1220"/>
          <a:stretch/>
        </p:blipFill>
        <p:spPr>
          <a:xfrm>
            <a:off x="3740275" y="1663481"/>
            <a:ext cx="3382370" cy="28056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upload.wikimedia.org/wikipedia/commons/thumb/4/46/Colored_neural_network.svg/296px-Colored_neural_network.svg.png" id="440" name="Google Shape;440;p70"/>
          <p:cNvPicPr preferRelativeResize="0"/>
          <p:nvPr/>
        </p:nvPicPr>
        <p:blipFill rotWithShape="1">
          <a:blip r:embed="rId4">
            <a:alphaModFix/>
          </a:blip>
          <a:srcRect b="45855" l="0" r="0" t="0"/>
          <a:stretch/>
        </p:blipFill>
        <p:spPr>
          <a:xfrm>
            <a:off x="311700" y="1663481"/>
            <a:ext cx="2654450" cy="1296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9054" y="1899995"/>
            <a:ext cx="287679" cy="175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95082" y="2488372"/>
            <a:ext cx="287679" cy="16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4700" y="2776537"/>
            <a:ext cx="245031" cy="16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7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8034" y="2178857"/>
            <a:ext cx="240030" cy="17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54948" y="2469755"/>
            <a:ext cx="110014" cy="203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Non-linearities mostly process each activation independetly.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cs"/>
              <a:t>One example is ReLU (rectified linear. unit).</a:t>
            </a:r>
            <a:endParaRPr/>
          </a:p>
        </p:txBody>
      </p:sp>
      <p:sp>
        <p:nvSpPr>
          <p:cNvPr id="451" name="Google Shape;451;p71"/>
          <p:cNvSpPr/>
          <p:nvPr/>
        </p:nvSpPr>
        <p:spPr>
          <a:xfrm>
            <a:off x="5923775" y="2782894"/>
            <a:ext cx="669600" cy="41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3C47D"/>
              </a:solidFill>
              <a:highlight>
                <a:srgbClr val="B6D7A8"/>
              </a:highlight>
            </a:endParaRPr>
          </a:p>
        </p:txBody>
      </p:sp>
      <p:sp>
        <p:nvSpPr>
          <p:cNvPr id="452" name="Google Shape;452;p71"/>
          <p:cNvSpPr/>
          <p:nvPr/>
        </p:nvSpPr>
        <p:spPr>
          <a:xfrm>
            <a:off x="6256113" y="1794544"/>
            <a:ext cx="364800" cy="41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3C47D"/>
              </a:solidFill>
              <a:highlight>
                <a:srgbClr val="B6D7A8"/>
              </a:highlight>
            </a:endParaRPr>
          </a:p>
        </p:txBody>
      </p:sp>
      <p:sp>
        <p:nvSpPr>
          <p:cNvPr id="453" name="Google Shape;453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Non-linearity </a:t>
            </a:r>
            <a:r>
              <a:rPr lang="cs" sz="1200"/>
              <a:t> (more at </a:t>
            </a:r>
            <a:r>
              <a:rPr lang="cs" sz="1100" u="sng">
                <a:solidFill>
                  <a:schemeClr val="hlink"/>
                </a:solidFill>
                <a:hlinkClick r:id="rId3"/>
              </a:rPr>
              <a:t>https://en.wikipedia.org/wiki/Activation_function</a:t>
            </a:r>
            <a:r>
              <a:rPr lang="cs" sz="1100"/>
              <a:t>)</a:t>
            </a:r>
            <a:endParaRPr sz="1100"/>
          </a:p>
        </p:txBody>
      </p:sp>
      <p:pic>
        <p:nvPicPr>
          <p:cNvPr descr="http://upload.wikimedia.org/wikipedia/commons/thumb/4/46/Colored_neural_network.svg/296px-Colored_neural_network.svg.png" id="454" name="Google Shape;454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351" y="2216289"/>
            <a:ext cx="1990836" cy="2394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4875" y="1541691"/>
            <a:ext cx="2914650" cy="9286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cs231n.github.io/assets/nn1/relu.jpeg" id="456" name="Google Shape;456;p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79640" y="3238673"/>
            <a:ext cx="2221706" cy="1500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14149" y="2585006"/>
            <a:ext cx="3079070" cy="808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71"/>
          <p:cNvPicPr preferRelativeResize="0"/>
          <p:nvPr/>
        </p:nvPicPr>
        <p:blipFill rotWithShape="1">
          <a:blip r:embed="rId7">
            <a:alphaModFix/>
          </a:blip>
          <a:srcRect b="0" l="58549" r="12142" t="23634"/>
          <a:stretch/>
        </p:blipFill>
        <p:spPr>
          <a:xfrm>
            <a:off x="7301350" y="4610675"/>
            <a:ext cx="1001350" cy="513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2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From neurons to layers</a:t>
            </a:r>
            <a:endParaRPr/>
          </a:p>
        </p:txBody>
      </p:sp>
      <p:pic>
        <p:nvPicPr>
          <p:cNvPr descr="File:Network3322.png" id="464" name="Google Shape;464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60" y="1146572"/>
            <a:ext cx="5715000" cy="3136106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72"/>
          <p:cNvSpPr txBox="1"/>
          <p:nvPr/>
        </p:nvSpPr>
        <p:spPr>
          <a:xfrm>
            <a:off x="228600" y="4731990"/>
            <a:ext cx="7305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Source: UFLDL tutorial, http://ufldl.stanford.edu/wiki/index.php/UFLDL_Tutorial</a:t>
            </a: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3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cs">
                <a:solidFill>
                  <a:schemeClr val="dk1"/>
                </a:solidFill>
              </a:rPr>
              <a:t>From neurons to layers</a:t>
            </a:r>
            <a:endParaRPr/>
          </a:p>
        </p:txBody>
      </p:sp>
      <p:pic>
        <p:nvPicPr>
          <p:cNvPr descr="File:Network3322.png" id="471" name="Google Shape;471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60" y="1146572"/>
            <a:ext cx="5715000" cy="3136106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73"/>
          <p:cNvSpPr txBox="1"/>
          <p:nvPr/>
        </p:nvSpPr>
        <p:spPr>
          <a:xfrm>
            <a:off x="228600" y="4731990"/>
            <a:ext cx="7305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Source: UFLDL tutorial, http://ufldl.stanford.edu/wiki/index.php/UFLDL_Tutorial</a:t>
            </a: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73"/>
          <p:cNvSpPr/>
          <p:nvPr/>
        </p:nvSpPr>
        <p:spPr>
          <a:xfrm>
            <a:off x="635837" y="1140382"/>
            <a:ext cx="792000" cy="2882400"/>
          </a:xfrm>
          <a:prstGeom prst="rect">
            <a:avLst/>
          </a:prstGeom>
          <a:solidFill>
            <a:schemeClr val="lt1"/>
          </a:solidFill>
          <a:ln cap="flat" cmpd="sng" w="31750">
            <a:solidFill>
              <a:srgbClr val="3157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73"/>
          <p:cNvSpPr/>
          <p:nvPr/>
        </p:nvSpPr>
        <p:spPr>
          <a:xfrm>
            <a:off x="2112842" y="1130095"/>
            <a:ext cx="792000" cy="2883300"/>
          </a:xfrm>
          <a:prstGeom prst="rect">
            <a:avLst/>
          </a:prstGeom>
          <a:solidFill>
            <a:schemeClr val="lt1"/>
          </a:solidFill>
          <a:ln cap="flat" cmpd="sng" w="31750">
            <a:solidFill>
              <a:srgbClr val="F79A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73"/>
          <p:cNvSpPr/>
          <p:nvPr/>
        </p:nvSpPr>
        <p:spPr>
          <a:xfrm>
            <a:off x="3640372" y="1528436"/>
            <a:ext cx="792000" cy="2106300"/>
          </a:xfrm>
          <a:prstGeom prst="rect">
            <a:avLst/>
          </a:prstGeom>
          <a:solidFill>
            <a:schemeClr val="lt1"/>
          </a:solidFill>
          <a:ln cap="flat" cmpd="sng" w="31750">
            <a:solidFill>
              <a:srgbClr val="F79A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73"/>
          <p:cNvSpPr/>
          <p:nvPr/>
        </p:nvSpPr>
        <p:spPr>
          <a:xfrm>
            <a:off x="4819675" y="1828266"/>
            <a:ext cx="792000" cy="1404300"/>
          </a:xfrm>
          <a:prstGeom prst="rect">
            <a:avLst/>
          </a:prstGeom>
          <a:solidFill>
            <a:schemeClr val="lt1"/>
          </a:solidFill>
          <a:ln cap="flat" cmpd="sng" w="31750">
            <a:solidFill>
              <a:srgbClr val="F79A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e:Network3322.png" id="481" name="Google Shape;481;p74"/>
          <p:cNvPicPr preferRelativeResize="0"/>
          <p:nvPr/>
        </p:nvPicPr>
        <p:blipFill rotWithShape="1">
          <a:blip r:embed="rId3">
            <a:alphaModFix/>
          </a:blip>
          <a:srcRect b="6864" l="0" r="0" t="0"/>
          <a:stretch/>
        </p:blipFill>
        <p:spPr>
          <a:xfrm>
            <a:off x="611550" y="1641863"/>
            <a:ext cx="7620000" cy="2920781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74"/>
          <p:cNvSpPr/>
          <p:nvPr/>
        </p:nvSpPr>
        <p:spPr>
          <a:xfrm>
            <a:off x="323528" y="1891747"/>
            <a:ext cx="6840900" cy="230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74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Layers</a:t>
            </a:r>
            <a:endParaRPr/>
          </a:p>
        </p:txBody>
      </p:sp>
      <p:sp>
        <p:nvSpPr>
          <p:cNvPr id="484" name="Google Shape;484;p74"/>
          <p:cNvSpPr txBox="1"/>
          <p:nvPr/>
        </p:nvSpPr>
        <p:spPr>
          <a:xfrm>
            <a:off x="228600" y="4731990"/>
            <a:ext cx="7305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Source: UFLDL tutorial, http://ufldl.stanford.edu/wiki/index.php/UFLDL_Tutorial</a:t>
            </a: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74"/>
          <p:cNvSpPr/>
          <p:nvPr/>
        </p:nvSpPr>
        <p:spPr>
          <a:xfrm>
            <a:off x="635837" y="1635682"/>
            <a:ext cx="792000" cy="2882400"/>
          </a:xfrm>
          <a:prstGeom prst="rect">
            <a:avLst/>
          </a:prstGeom>
          <a:solidFill>
            <a:schemeClr val="lt1"/>
          </a:solidFill>
          <a:ln cap="flat" cmpd="sng" w="31750">
            <a:solidFill>
              <a:srgbClr val="3157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74"/>
          <p:cNvSpPr/>
          <p:nvPr/>
        </p:nvSpPr>
        <p:spPr>
          <a:xfrm>
            <a:off x="2699792" y="1634545"/>
            <a:ext cx="792000" cy="2883300"/>
          </a:xfrm>
          <a:prstGeom prst="rect">
            <a:avLst/>
          </a:prstGeom>
          <a:solidFill>
            <a:schemeClr val="lt1"/>
          </a:solidFill>
          <a:ln cap="flat" cmpd="sng" w="31750">
            <a:solidFill>
              <a:srgbClr val="F79A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74"/>
          <p:cNvSpPr/>
          <p:nvPr/>
        </p:nvSpPr>
        <p:spPr>
          <a:xfrm>
            <a:off x="4763747" y="2040936"/>
            <a:ext cx="792000" cy="2106300"/>
          </a:xfrm>
          <a:prstGeom prst="rect">
            <a:avLst/>
          </a:prstGeom>
          <a:solidFill>
            <a:schemeClr val="lt1"/>
          </a:solidFill>
          <a:ln cap="flat" cmpd="sng" w="31750">
            <a:solidFill>
              <a:srgbClr val="F79A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74"/>
          <p:cNvSpPr/>
          <p:nvPr/>
        </p:nvSpPr>
        <p:spPr>
          <a:xfrm>
            <a:off x="6372200" y="2310966"/>
            <a:ext cx="792000" cy="1404300"/>
          </a:xfrm>
          <a:prstGeom prst="rect">
            <a:avLst/>
          </a:prstGeom>
          <a:solidFill>
            <a:schemeClr val="lt1"/>
          </a:solidFill>
          <a:ln cap="flat" cmpd="sng" w="31750">
            <a:solidFill>
              <a:srgbClr val="F79A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9" name="Google Shape;489;p74"/>
          <p:cNvCxnSpPr>
            <a:stCxn id="485" idx="3"/>
            <a:endCxn id="486" idx="1"/>
          </p:cNvCxnSpPr>
          <p:nvPr/>
        </p:nvCxnSpPr>
        <p:spPr>
          <a:xfrm flipH="1" rot="10800000">
            <a:off x="1427837" y="3076282"/>
            <a:ext cx="1272000" cy="6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90" name="Google Shape;490;p74"/>
          <p:cNvCxnSpPr>
            <a:stCxn id="486" idx="3"/>
          </p:cNvCxnSpPr>
          <p:nvPr/>
        </p:nvCxnSpPr>
        <p:spPr>
          <a:xfrm>
            <a:off x="3491792" y="3076195"/>
            <a:ext cx="1257900" cy="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91" name="Google Shape;491;p74"/>
          <p:cNvCxnSpPr>
            <a:stCxn id="487" idx="3"/>
          </p:cNvCxnSpPr>
          <p:nvPr/>
        </p:nvCxnSpPr>
        <p:spPr>
          <a:xfrm>
            <a:off x="5555747" y="3094086"/>
            <a:ext cx="816300" cy="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92" name="Google Shape;492;p74"/>
          <p:cNvSpPr/>
          <p:nvPr/>
        </p:nvSpPr>
        <p:spPr>
          <a:xfrm>
            <a:off x="798484" y="2757921"/>
            <a:ext cx="4668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4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74"/>
          <p:cNvSpPr txBox="1"/>
          <p:nvPr>
            <p:ph idx="1" type="body"/>
          </p:nvPr>
        </p:nvSpPr>
        <p:spPr>
          <a:xfrm>
            <a:off x="311700" y="752425"/>
            <a:ext cx="85206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cs"/>
              <a:t>Often, we don’t visualize the layers, but their inputs and outputs (activations).</a:t>
            </a:r>
            <a:endParaRPr/>
          </a:p>
        </p:txBody>
      </p:sp>
      <p:sp>
        <p:nvSpPr>
          <p:cNvPr id="494" name="Google Shape;494;p74"/>
          <p:cNvSpPr/>
          <p:nvPr/>
        </p:nvSpPr>
        <p:spPr>
          <a:xfrm>
            <a:off x="4643875" y="4201144"/>
            <a:ext cx="1067400" cy="37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74"/>
          <p:cNvSpPr txBox="1"/>
          <p:nvPr/>
        </p:nvSpPr>
        <p:spPr>
          <a:xfrm>
            <a:off x="2844563" y="2764013"/>
            <a:ext cx="5025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2800"/>
              <a:t>L</a:t>
            </a:r>
            <a:r>
              <a:rPr baseline="-25000" lang="cs" sz="2800"/>
              <a:t>1</a:t>
            </a:r>
            <a:endParaRPr baseline="-25000" sz="2800"/>
          </a:p>
        </p:txBody>
      </p:sp>
      <p:sp>
        <p:nvSpPr>
          <p:cNvPr id="496" name="Google Shape;496;p74"/>
          <p:cNvSpPr txBox="1"/>
          <p:nvPr/>
        </p:nvSpPr>
        <p:spPr>
          <a:xfrm>
            <a:off x="4926313" y="2797406"/>
            <a:ext cx="5025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2800"/>
              <a:t>L</a:t>
            </a:r>
            <a:r>
              <a:rPr baseline="-25000" lang="cs" sz="2800"/>
              <a:t>2</a:t>
            </a:r>
            <a:endParaRPr baseline="-25000" sz="2800"/>
          </a:p>
        </p:txBody>
      </p:sp>
      <p:sp>
        <p:nvSpPr>
          <p:cNvPr id="497" name="Google Shape;497;p74"/>
          <p:cNvSpPr txBox="1"/>
          <p:nvPr/>
        </p:nvSpPr>
        <p:spPr>
          <a:xfrm>
            <a:off x="6516938" y="2844975"/>
            <a:ext cx="5025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2800"/>
              <a:t>L</a:t>
            </a:r>
            <a:r>
              <a:rPr baseline="-25000" lang="cs" sz="2800"/>
              <a:t>3</a:t>
            </a:r>
            <a:endParaRPr baseline="-25000" sz="2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275" y="3908741"/>
            <a:ext cx="4429775" cy="286769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75"/>
          <p:cNvSpPr txBox="1"/>
          <p:nvPr>
            <p:ph idx="1" type="body"/>
          </p:nvPr>
        </p:nvSpPr>
        <p:spPr>
          <a:xfrm>
            <a:off x="311700" y="752425"/>
            <a:ext cx="85206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cs"/>
              <a:t>We would like to define layer of neurons as single mathematical operation (as a linear layer).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cs"/>
              <a:t>Solution: Linear algebra </a:t>
            </a:r>
            <a:endParaRPr/>
          </a:p>
        </p:txBody>
      </p:sp>
      <p:sp>
        <p:nvSpPr>
          <p:cNvPr id="504" name="Google Shape;504;p75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From neurons to matrices</a:t>
            </a:r>
            <a:endParaRPr/>
          </a:p>
        </p:txBody>
      </p:sp>
      <p:pic>
        <p:nvPicPr>
          <p:cNvPr id="505" name="Google Shape;505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0525" y="3569400"/>
            <a:ext cx="2278856" cy="8929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75"/>
          <p:cNvGrpSpPr/>
          <p:nvPr/>
        </p:nvGrpSpPr>
        <p:grpSpPr>
          <a:xfrm>
            <a:off x="669924" y="2230703"/>
            <a:ext cx="3126149" cy="1291839"/>
            <a:chOff x="1996859" y="936111"/>
            <a:chExt cx="3475043" cy="1844957"/>
          </a:xfrm>
        </p:grpSpPr>
        <p:cxnSp>
          <p:nvCxnSpPr>
            <p:cNvPr id="507" name="Google Shape;507;p75"/>
            <p:cNvCxnSpPr>
              <a:stCxn id="508" idx="3"/>
              <a:endCxn id="509" idx="2"/>
            </p:cNvCxnSpPr>
            <p:nvPr/>
          </p:nvCxnSpPr>
          <p:spPr>
            <a:xfrm>
              <a:off x="2395374" y="1124361"/>
              <a:ext cx="952500" cy="701100"/>
            </a:xfrm>
            <a:prstGeom prst="straightConnector1">
              <a:avLst/>
            </a:prstGeom>
            <a:noFill/>
            <a:ln cap="flat" cmpd="sng" w="31750">
              <a:solidFill>
                <a:srgbClr val="00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509" name="Google Shape;509;p75"/>
            <p:cNvSpPr/>
            <p:nvPr/>
          </p:nvSpPr>
          <p:spPr>
            <a:xfrm>
              <a:off x="3347864" y="1374326"/>
              <a:ext cx="936000" cy="902400"/>
            </a:xfrm>
            <a:prstGeom prst="ellipse">
              <a:avLst/>
            </a:prstGeom>
            <a:solidFill>
              <a:srgbClr val="84FFE0"/>
            </a:solidFill>
            <a:ln cap="flat" cmpd="sng" w="25400">
              <a:solidFill>
                <a:srgbClr val="00997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t/>
              </a:r>
              <a:endPara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10" name="Google Shape;510;p75"/>
            <p:cNvCxnSpPr>
              <a:stCxn id="511" idx="3"/>
              <a:endCxn id="509" idx="2"/>
            </p:cNvCxnSpPr>
            <p:nvPr/>
          </p:nvCxnSpPr>
          <p:spPr>
            <a:xfrm flipH="1" rot="10800000">
              <a:off x="2389259" y="1825628"/>
              <a:ext cx="958500" cy="9300"/>
            </a:xfrm>
            <a:prstGeom prst="straightConnector1">
              <a:avLst/>
            </a:prstGeom>
            <a:noFill/>
            <a:ln cap="flat" cmpd="sng" w="31750">
              <a:solidFill>
                <a:srgbClr val="00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512" name="Google Shape;512;p75"/>
            <p:cNvCxnSpPr>
              <a:stCxn id="513" idx="3"/>
              <a:endCxn id="509" idx="2"/>
            </p:cNvCxnSpPr>
            <p:nvPr/>
          </p:nvCxnSpPr>
          <p:spPr>
            <a:xfrm flipH="1" rot="10800000">
              <a:off x="2389259" y="1825418"/>
              <a:ext cx="958500" cy="767400"/>
            </a:xfrm>
            <a:prstGeom prst="straightConnector1">
              <a:avLst/>
            </a:prstGeom>
            <a:noFill/>
            <a:ln cap="flat" cmpd="sng" w="31750">
              <a:solidFill>
                <a:srgbClr val="00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508" name="Google Shape;508;p75"/>
            <p:cNvSpPr txBox="1"/>
            <p:nvPr/>
          </p:nvSpPr>
          <p:spPr>
            <a:xfrm>
              <a:off x="2010174" y="936111"/>
              <a:ext cx="385200" cy="3765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-16129" l="-7939" r="-4759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44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511" name="Google Shape;511;p75"/>
            <p:cNvSpPr txBox="1"/>
            <p:nvPr/>
          </p:nvSpPr>
          <p:spPr>
            <a:xfrm>
              <a:off x="1996859" y="1646678"/>
              <a:ext cx="392400" cy="3765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-14509" l="-7809" r="-6249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44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513" name="Google Shape;513;p75"/>
            <p:cNvSpPr txBox="1"/>
            <p:nvPr/>
          </p:nvSpPr>
          <p:spPr>
            <a:xfrm>
              <a:off x="1996859" y="2404568"/>
              <a:ext cx="392400" cy="3765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-16388" l="-7809" r="-6249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44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cxnSp>
          <p:nvCxnSpPr>
            <p:cNvPr id="514" name="Google Shape;514;p75"/>
            <p:cNvCxnSpPr>
              <a:stCxn id="509" idx="6"/>
            </p:cNvCxnSpPr>
            <p:nvPr/>
          </p:nvCxnSpPr>
          <p:spPr>
            <a:xfrm flipH="1" rot="10800000">
              <a:off x="4283864" y="1825226"/>
              <a:ext cx="744000" cy="300"/>
            </a:xfrm>
            <a:prstGeom prst="straightConnector1">
              <a:avLst/>
            </a:prstGeom>
            <a:noFill/>
            <a:ln cap="flat" cmpd="sng" w="31750">
              <a:solidFill>
                <a:srgbClr val="00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515" name="Google Shape;515;p75"/>
            <p:cNvSpPr txBox="1"/>
            <p:nvPr/>
          </p:nvSpPr>
          <p:spPr>
            <a:xfrm>
              <a:off x="4655902" y="1365043"/>
              <a:ext cx="816000" cy="3693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-37699" l="-11939" r="-12678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75"/>
            <p:cNvSpPr txBox="1"/>
            <p:nvPr/>
          </p:nvSpPr>
          <p:spPr>
            <a:xfrm>
              <a:off x="2583524" y="944484"/>
              <a:ext cx="385200" cy="3765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-16129" l="-14279" r="-11109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44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517" name="Google Shape;517;p75"/>
            <p:cNvSpPr txBox="1"/>
            <p:nvPr/>
          </p:nvSpPr>
          <p:spPr>
            <a:xfrm>
              <a:off x="2589782" y="1449193"/>
              <a:ext cx="385200" cy="376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-16129" l="-15869" r="-11109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44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518" name="Google Shape;518;p75"/>
            <p:cNvSpPr txBox="1"/>
            <p:nvPr/>
          </p:nvSpPr>
          <p:spPr>
            <a:xfrm>
              <a:off x="2589251" y="2292998"/>
              <a:ext cx="385200" cy="3765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-16129" l="-15869" r="-11109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44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</p:grpSp>
      <p:pic>
        <p:nvPicPr>
          <p:cNvPr id="519" name="Google Shape;519;p7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026726" y="4264541"/>
            <a:ext cx="1550850" cy="6135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0" name="Google Shape;520;p75"/>
          <p:cNvCxnSpPr/>
          <p:nvPr/>
        </p:nvCxnSpPr>
        <p:spPr>
          <a:xfrm>
            <a:off x="5215344" y="4042094"/>
            <a:ext cx="576900" cy="0"/>
          </a:xfrm>
          <a:prstGeom prst="straightConnector1">
            <a:avLst/>
          </a:prstGeom>
          <a:noFill/>
          <a:ln cap="flat" cmpd="sng" w="44450">
            <a:solidFill>
              <a:srgbClr val="009972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6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>
                <a:solidFill>
                  <a:schemeClr val="dk1"/>
                </a:solidFill>
              </a:rPr>
              <a:t>Linear layer</a:t>
            </a:r>
            <a:endParaRPr/>
          </a:p>
        </p:txBody>
      </p:sp>
      <p:pic>
        <p:nvPicPr>
          <p:cNvPr descr="http://upload.wikimedia.org/wikipedia/commons/thumb/4/46/Colored_neural_network.svg/296px-Colored_neural_network.svg.png" id="526" name="Google Shape;526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1763" y="761505"/>
            <a:ext cx="1990836" cy="2394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037" y="3486150"/>
            <a:ext cx="5525943" cy="1017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8025" y="1582331"/>
            <a:ext cx="2278856" cy="8929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9" name="Google Shape;529;p76"/>
          <p:cNvCxnSpPr/>
          <p:nvPr/>
        </p:nvCxnSpPr>
        <p:spPr>
          <a:xfrm flipH="1" rot="10800000">
            <a:off x="2543350" y="1691375"/>
            <a:ext cx="3748800" cy="17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0" name="Google Shape;530;p76"/>
          <p:cNvCxnSpPr/>
          <p:nvPr/>
        </p:nvCxnSpPr>
        <p:spPr>
          <a:xfrm flipH="1" rot="10800000">
            <a:off x="4518682" y="3035589"/>
            <a:ext cx="1666200" cy="75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7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Linear layer as matrix multiplication</a:t>
            </a:r>
            <a:endParaRPr/>
          </a:p>
        </p:txBody>
      </p:sp>
      <p:pic>
        <p:nvPicPr>
          <p:cNvPr id="536" name="Google Shape;53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337" y="2619919"/>
            <a:ext cx="6036468" cy="1245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3500" y="4200956"/>
            <a:ext cx="2571750" cy="407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837" y="904931"/>
            <a:ext cx="5525943" cy="10171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9" name="Google Shape;539;p77"/>
          <p:cNvCxnSpPr/>
          <p:nvPr/>
        </p:nvCxnSpPr>
        <p:spPr>
          <a:xfrm>
            <a:off x="4013825" y="1987988"/>
            <a:ext cx="8400" cy="599700"/>
          </a:xfrm>
          <a:prstGeom prst="straightConnector1">
            <a:avLst/>
          </a:prstGeom>
          <a:noFill/>
          <a:ln cap="flat" cmpd="sng" w="44450">
            <a:solidFill>
              <a:srgbClr val="009972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8"/>
          <p:cNvSpPr/>
          <p:nvPr/>
        </p:nvSpPr>
        <p:spPr>
          <a:xfrm>
            <a:off x="194501" y="1774489"/>
            <a:ext cx="6840900" cy="230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78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Neural network in code</a:t>
            </a:r>
            <a:endParaRPr/>
          </a:p>
        </p:txBody>
      </p:sp>
      <p:sp>
        <p:nvSpPr>
          <p:cNvPr id="546" name="Google Shape;546;p78"/>
          <p:cNvSpPr/>
          <p:nvPr/>
        </p:nvSpPr>
        <p:spPr>
          <a:xfrm>
            <a:off x="506810" y="1518424"/>
            <a:ext cx="792000" cy="2882400"/>
          </a:xfrm>
          <a:prstGeom prst="rect">
            <a:avLst/>
          </a:prstGeom>
          <a:solidFill>
            <a:schemeClr val="lt1"/>
          </a:solidFill>
          <a:ln cap="flat" cmpd="sng" w="31750">
            <a:solidFill>
              <a:srgbClr val="3157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78"/>
          <p:cNvSpPr/>
          <p:nvPr/>
        </p:nvSpPr>
        <p:spPr>
          <a:xfrm>
            <a:off x="2570765" y="1517287"/>
            <a:ext cx="792000" cy="2883300"/>
          </a:xfrm>
          <a:prstGeom prst="rect">
            <a:avLst/>
          </a:prstGeom>
          <a:solidFill>
            <a:schemeClr val="lt1"/>
          </a:solidFill>
          <a:ln cap="flat" cmpd="sng" w="31750">
            <a:solidFill>
              <a:srgbClr val="F79A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78"/>
          <p:cNvSpPr/>
          <p:nvPr/>
        </p:nvSpPr>
        <p:spPr>
          <a:xfrm>
            <a:off x="4634720" y="1923678"/>
            <a:ext cx="792000" cy="2106300"/>
          </a:xfrm>
          <a:prstGeom prst="rect">
            <a:avLst/>
          </a:prstGeom>
          <a:solidFill>
            <a:schemeClr val="lt1"/>
          </a:solidFill>
          <a:ln cap="flat" cmpd="sng" w="31750">
            <a:solidFill>
              <a:srgbClr val="F79A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78"/>
          <p:cNvSpPr/>
          <p:nvPr/>
        </p:nvSpPr>
        <p:spPr>
          <a:xfrm>
            <a:off x="6243173" y="2193708"/>
            <a:ext cx="792000" cy="1404300"/>
          </a:xfrm>
          <a:prstGeom prst="rect">
            <a:avLst/>
          </a:prstGeom>
          <a:solidFill>
            <a:schemeClr val="lt1"/>
          </a:solidFill>
          <a:ln cap="flat" cmpd="sng" w="31750">
            <a:solidFill>
              <a:srgbClr val="F79A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0" name="Google Shape;550;p78"/>
          <p:cNvCxnSpPr>
            <a:stCxn id="546" idx="3"/>
            <a:endCxn id="547" idx="1"/>
          </p:cNvCxnSpPr>
          <p:nvPr/>
        </p:nvCxnSpPr>
        <p:spPr>
          <a:xfrm flipH="1" rot="10800000">
            <a:off x="1298810" y="2959024"/>
            <a:ext cx="1272000" cy="6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51" name="Google Shape;551;p78"/>
          <p:cNvCxnSpPr>
            <a:stCxn id="547" idx="3"/>
          </p:cNvCxnSpPr>
          <p:nvPr/>
        </p:nvCxnSpPr>
        <p:spPr>
          <a:xfrm>
            <a:off x="3362765" y="2958937"/>
            <a:ext cx="1257900" cy="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52" name="Google Shape;552;p78"/>
          <p:cNvCxnSpPr>
            <a:stCxn id="548" idx="3"/>
          </p:cNvCxnSpPr>
          <p:nvPr/>
        </p:nvCxnSpPr>
        <p:spPr>
          <a:xfrm>
            <a:off x="5426720" y="2976828"/>
            <a:ext cx="816300" cy="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53" name="Google Shape;553;p78"/>
          <p:cNvSpPr txBox="1"/>
          <p:nvPr/>
        </p:nvSpPr>
        <p:spPr>
          <a:xfrm>
            <a:off x="1761753" y="897564"/>
            <a:ext cx="4460100" cy="315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44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54" name="Google Shape;554;p78"/>
          <p:cNvSpPr txBox="1"/>
          <p:nvPr/>
        </p:nvSpPr>
        <p:spPr>
          <a:xfrm>
            <a:off x="627782" y="2679762"/>
            <a:ext cx="525900" cy="507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78"/>
          <p:cNvSpPr txBox="1"/>
          <p:nvPr/>
        </p:nvSpPr>
        <p:spPr>
          <a:xfrm>
            <a:off x="2763333" y="2675288"/>
            <a:ext cx="525900" cy="507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78"/>
          <p:cNvSpPr txBox="1"/>
          <p:nvPr/>
        </p:nvSpPr>
        <p:spPr>
          <a:xfrm>
            <a:off x="4787819" y="2641871"/>
            <a:ext cx="525900" cy="507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44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57" name="Google Shape;557;p78"/>
          <p:cNvSpPr txBox="1"/>
          <p:nvPr/>
        </p:nvSpPr>
        <p:spPr>
          <a:xfrm>
            <a:off x="6435741" y="2675047"/>
            <a:ext cx="525900" cy="507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44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58" name="Google Shape;558;p78"/>
          <p:cNvSpPr txBox="1"/>
          <p:nvPr/>
        </p:nvSpPr>
        <p:spPr>
          <a:xfrm>
            <a:off x="3749937" y="1383618"/>
            <a:ext cx="4460100" cy="3156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44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59" name="Google Shape;559;p78"/>
          <p:cNvSpPr txBox="1"/>
          <p:nvPr/>
        </p:nvSpPr>
        <p:spPr>
          <a:xfrm>
            <a:off x="5609434" y="1818575"/>
            <a:ext cx="4460100" cy="3156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44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Frameworks</a:t>
            </a:r>
            <a:endParaRPr/>
          </a:p>
        </p:txBody>
      </p:sp>
      <p:sp>
        <p:nvSpPr>
          <p:cNvPr id="195" name="Google Shape;195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Pytorch tutorials - </a:t>
            </a:r>
            <a:r>
              <a:rPr lang="cs" u="sng">
                <a:solidFill>
                  <a:schemeClr val="hlink"/>
                </a:solidFill>
                <a:hlinkClick r:id="rId3"/>
              </a:rPr>
              <a:t>https://pytorch.org/tutorials/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cs"/>
              <a:t>Tensorflow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9"/>
          <p:cNvSpPr txBox="1"/>
          <p:nvPr>
            <p:ph type="title"/>
          </p:nvPr>
        </p:nvSpPr>
        <p:spPr>
          <a:xfrm>
            <a:off x="228600" y="390525"/>
            <a:ext cx="8686800" cy="342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Loss functions</a:t>
            </a:r>
            <a:endParaRPr/>
          </a:p>
        </p:txBody>
      </p:sp>
      <p:sp>
        <p:nvSpPr>
          <p:cNvPr id="565" name="Google Shape;565;p79"/>
          <p:cNvSpPr txBox="1"/>
          <p:nvPr>
            <p:ph idx="1" type="body"/>
          </p:nvPr>
        </p:nvSpPr>
        <p:spPr>
          <a:xfrm>
            <a:off x="228600" y="836763"/>
            <a:ext cx="8686800" cy="30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cs"/>
              <a:t>During training, loss function measures how network output differs from the desired output.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"/>
              <a:t>It is important to use the correct loss function for the task.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"/>
              <a:t>It is important to use correct activation function for the taks.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"/>
              <a:t>Multiple loss/activation pairs can usually be used for a single task, but choice affects, what the network learns. (You change the taks definition.)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80"/>
          <p:cNvSpPr txBox="1"/>
          <p:nvPr>
            <p:ph type="title"/>
          </p:nvPr>
        </p:nvSpPr>
        <p:spPr>
          <a:xfrm>
            <a:off x="228600" y="85725"/>
            <a:ext cx="8686800" cy="342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Outputs and loss functions</a:t>
            </a:r>
            <a:endParaRPr/>
          </a:p>
        </p:txBody>
      </p:sp>
      <p:sp>
        <p:nvSpPr>
          <p:cNvPr id="571" name="Google Shape;571;p80"/>
          <p:cNvSpPr txBox="1"/>
          <p:nvPr>
            <p:ph idx="1" type="body"/>
          </p:nvPr>
        </p:nvSpPr>
        <p:spPr>
          <a:xfrm>
            <a:off x="228600" y="557213"/>
            <a:ext cx="8686800" cy="30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b="1" lang="cs"/>
              <a:t>Regression</a:t>
            </a:r>
            <a:r>
              <a:rPr lang="cs"/>
              <a:t>: Linear - MSE, absolute differences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b="1" lang="cs"/>
              <a:t>Binary Classification</a:t>
            </a:r>
            <a:r>
              <a:rPr lang="cs"/>
              <a:t>: Sigmoid - cross-entropy</a:t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b="1" lang="cs"/>
              <a:t>Multi-class Classification:</a:t>
            </a:r>
            <a:r>
              <a:rPr lang="cs"/>
              <a:t> Softmax - cross-entropy</a:t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2" name="Google Shape;57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309" y="2799729"/>
            <a:ext cx="4247383" cy="57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825" y="4228988"/>
            <a:ext cx="5847262" cy="65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81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Computational graph</a:t>
            </a:r>
            <a:endParaRPr/>
          </a:p>
        </p:txBody>
      </p:sp>
      <p:sp>
        <p:nvSpPr>
          <p:cNvPr id="579" name="Google Shape;579;p81"/>
          <p:cNvSpPr/>
          <p:nvPr/>
        </p:nvSpPr>
        <p:spPr>
          <a:xfrm>
            <a:off x="278875" y="1697657"/>
            <a:ext cx="816300" cy="665400"/>
          </a:xfrm>
          <a:prstGeom prst="rect">
            <a:avLst/>
          </a:prstGeom>
          <a:solidFill>
            <a:schemeClr val="lt1"/>
          </a:solidFill>
          <a:ln cap="flat" cmpd="sng" w="31750">
            <a:solidFill>
              <a:srgbClr val="3157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81"/>
          <p:cNvSpPr/>
          <p:nvPr/>
        </p:nvSpPr>
        <p:spPr>
          <a:xfrm>
            <a:off x="4089313" y="1732987"/>
            <a:ext cx="816300" cy="581700"/>
          </a:xfrm>
          <a:prstGeom prst="rect">
            <a:avLst/>
          </a:prstGeom>
          <a:solidFill>
            <a:schemeClr val="lt1"/>
          </a:solidFill>
          <a:ln cap="flat" cmpd="sng" w="31750">
            <a:solidFill>
              <a:srgbClr val="F79A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81"/>
          <p:cNvSpPr/>
          <p:nvPr/>
        </p:nvSpPr>
        <p:spPr>
          <a:xfrm>
            <a:off x="6508200" y="3191618"/>
            <a:ext cx="792000" cy="538200"/>
          </a:xfrm>
          <a:prstGeom prst="rect">
            <a:avLst/>
          </a:prstGeom>
          <a:solidFill>
            <a:schemeClr val="lt1"/>
          </a:solidFill>
          <a:ln cap="flat" cmpd="sng" w="31750">
            <a:solidFill>
              <a:srgbClr val="F79A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81"/>
          <p:cNvSpPr/>
          <p:nvPr/>
        </p:nvSpPr>
        <p:spPr>
          <a:xfrm>
            <a:off x="2509375" y="3165260"/>
            <a:ext cx="792000" cy="624600"/>
          </a:xfrm>
          <a:prstGeom prst="rect">
            <a:avLst/>
          </a:prstGeom>
          <a:solidFill>
            <a:schemeClr val="lt1"/>
          </a:solidFill>
          <a:ln cap="flat" cmpd="sng" w="31750">
            <a:solidFill>
              <a:srgbClr val="F79A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3" name="Google Shape;583;p81"/>
          <p:cNvCxnSpPr>
            <a:stCxn id="579" idx="3"/>
            <a:endCxn id="584" idx="2"/>
          </p:cNvCxnSpPr>
          <p:nvPr/>
        </p:nvCxnSpPr>
        <p:spPr>
          <a:xfrm flipH="1" rot="10800000">
            <a:off x="1095175" y="2023757"/>
            <a:ext cx="478500" cy="66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85" name="Google Shape;585;p81"/>
          <p:cNvCxnSpPr>
            <a:stCxn id="586" idx="0"/>
            <a:endCxn id="587" idx="4"/>
          </p:cNvCxnSpPr>
          <p:nvPr/>
        </p:nvCxnSpPr>
        <p:spPr>
          <a:xfrm flipH="1" rot="10800000">
            <a:off x="5492625" y="3714563"/>
            <a:ext cx="110700" cy="4488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88" name="Google Shape;588;p81"/>
          <p:cNvSpPr txBox="1"/>
          <p:nvPr/>
        </p:nvSpPr>
        <p:spPr>
          <a:xfrm>
            <a:off x="424082" y="1769881"/>
            <a:ext cx="525900" cy="507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81"/>
          <p:cNvSpPr txBox="1"/>
          <p:nvPr/>
        </p:nvSpPr>
        <p:spPr>
          <a:xfrm>
            <a:off x="4234583" y="1755001"/>
            <a:ext cx="525900" cy="507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81"/>
          <p:cNvSpPr txBox="1"/>
          <p:nvPr/>
        </p:nvSpPr>
        <p:spPr>
          <a:xfrm>
            <a:off x="6641269" y="3222024"/>
            <a:ext cx="525900" cy="507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44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91" name="Google Shape;591;p81"/>
          <p:cNvSpPr txBox="1"/>
          <p:nvPr/>
        </p:nvSpPr>
        <p:spPr>
          <a:xfrm>
            <a:off x="2642416" y="3179553"/>
            <a:ext cx="525900" cy="507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44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92" name="Google Shape;592;p81"/>
          <p:cNvSpPr txBox="1"/>
          <p:nvPr/>
        </p:nvSpPr>
        <p:spPr>
          <a:xfrm>
            <a:off x="2724684" y="2703931"/>
            <a:ext cx="4460100" cy="3156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44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84" name="Google Shape;584;p81"/>
          <p:cNvSpPr/>
          <p:nvPr/>
        </p:nvSpPr>
        <p:spPr>
          <a:xfrm>
            <a:off x="1573550" y="1769888"/>
            <a:ext cx="690000" cy="507900"/>
          </a:xfrm>
          <a:prstGeom prst="ellipse">
            <a:avLst/>
          </a:prstGeom>
          <a:solidFill>
            <a:srgbClr val="D9D9D9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dot</a:t>
            </a:r>
            <a:endParaRPr/>
          </a:p>
        </p:txBody>
      </p:sp>
      <p:sp>
        <p:nvSpPr>
          <p:cNvPr id="593" name="Google Shape;593;p81"/>
          <p:cNvSpPr/>
          <p:nvPr/>
        </p:nvSpPr>
        <p:spPr>
          <a:xfrm>
            <a:off x="2627988" y="1795200"/>
            <a:ext cx="757500" cy="457200"/>
          </a:xfrm>
          <a:prstGeom prst="ellipse">
            <a:avLst/>
          </a:prstGeom>
          <a:solidFill>
            <a:srgbClr val="D9D9D9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max</a:t>
            </a:r>
            <a:endParaRPr/>
          </a:p>
        </p:txBody>
      </p:sp>
      <p:cxnSp>
        <p:nvCxnSpPr>
          <p:cNvPr id="594" name="Google Shape;594;p81"/>
          <p:cNvCxnSpPr>
            <a:stCxn id="584" idx="6"/>
            <a:endCxn id="593" idx="2"/>
          </p:cNvCxnSpPr>
          <p:nvPr/>
        </p:nvCxnSpPr>
        <p:spPr>
          <a:xfrm>
            <a:off x="2263550" y="2023838"/>
            <a:ext cx="364500" cy="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595" name="Google Shape;595;p8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79175" y="1104487"/>
            <a:ext cx="517500" cy="3092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6" name="Google Shape;596;p81"/>
          <p:cNvCxnSpPr>
            <a:endCxn id="584" idx="0"/>
          </p:cNvCxnSpPr>
          <p:nvPr/>
        </p:nvCxnSpPr>
        <p:spPr>
          <a:xfrm flipH="1">
            <a:off x="1918550" y="1413788"/>
            <a:ext cx="5700" cy="3561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97" name="Google Shape;597;p81"/>
          <p:cNvCxnSpPr>
            <a:endCxn id="593" idx="0"/>
          </p:cNvCxnSpPr>
          <p:nvPr/>
        </p:nvCxnSpPr>
        <p:spPr>
          <a:xfrm>
            <a:off x="3004038" y="1436100"/>
            <a:ext cx="2700" cy="3591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98" name="Google Shape;598;p81"/>
          <p:cNvCxnSpPr>
            <a:stCxn id="593" idx="6"/>
            <a:endCxn id="580" idx="1"/>
          </p:cNvCxnSpPr>
          <p:nvPr/>
        </p:nvCxnSpPr>
        <p:spPr>
          <a:xfrm>
            <a:off x="3385488" y="2023800"/>
            <a:ext cx="703800" cy="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599" name="Google Shape;599;p8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97200" y="1104487"/>
            <a:ext cx="164306" cy="271463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81"/>
          <p:cNvSpPr txBox="1"/>
          <p:nvPr/>
        </p:nvSpPr>
        <p:spPr>
          <a:xfrm>
            <a:off x="1881028" y="643942"/>
            <a:ext cx="4460100" cy="3156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44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601" name="Google Shape;601;p81"/>
          <p:cNvSpPr/>
          <p:nvPr/>
        </p:nvSpPr>
        <p:spPr>
          <a:xfrm>
            <a:off x="5472350" y="1769888"/>
            <a:ext cx="690000" cy="507900"/>
          </a:xfrm>
          <a:prstGeom prst="ellipse">
            <a:avLst/>
          </a:prstGeom>
          <a:solidFill>
            <a:srgbClr val="D9D9D9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dot</a:t>
            </a:r>
            <a:endParaRPr/>
          </a:p>
        </p:txBody>
      </p:sp>
      <p:sp>
        <p:nvSpPr>
          <p:cNvPr id="602" name="Google Shape;602;p81"/>
          <p:cNvSpPr/>
          <p:nvPr/>
        </p:nvSpPr>
        <p:spPr>
          <a:xfrm>
            <a:off x="6526788" y="1795200"/>
            <a:ext cx="757500" cy="457200"/>
          </a:xfrm>
          <a:prstGeom prst="ellipse">
            <a:avLst/>
          </a:prstGeom>
          <a:solidFill>
            <a:srgbClr val="D9D9D9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max</a:t>
            </a:r>
            <a:endParaRPr/>
          </a:p>
        </p:txBody>
      </p:sp>
      <p:cxnSp>
        <p:nvCxnSpPr>
          <p:cNvPr id="603" name="Google Shape;603;p81"/>
          <p:cNvCxnSpPr>
            <a:stCxn id="601" idx="6"/>
            <a:endCxn id="602" idx="2"/>
          </p:cNvCxnSpPr>
          <p:nvPr/>
        </p:nvCxnSpPr>
        <p:spPr>
          <a:xfrm>
            <a:off x="6162350" y="2023838"/>
            <a:ext cx="364500" cy="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04" name="Google Shape;604;p81"/>
          <p:cNvCxnSpPr>
            <a:stCxn id="580" idx="3"/>
            <a:endCxn id="601" idx="2"/>
          </p:cNvCxnSpPr>
          <p:nvPr/>
        </p:nvCxnSpPr>
        <p:spPr>
          <a:xfrm>
            <a:off x="4905613" y="2023837"/>
            <a:ext cx="566700" cy="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605" name="Google Shape;605;p8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17300" y="1032069"/>
            <a:ext cx="600075" cy="34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6" name="Google Shape;606;p81"/>
          <p:cNvCxnSpPr/>
          <p:nvPr/>
        </p:nvCxnSpPr>
        <p:spPr>
          <a:xfrm flipH="1">
            <a:off x="5765025" y="1394344"/>
            <a:ext cx="5700" cy="3561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07" name="Google Shape;607;p81"/>
          <p:cNvCxnSpPr/>
          <p:nvPr/>
        </p:nvCxnSpPr>
        <p:spPr>
          <a:xfrm>
            <a:off x="6902850" y="1436100"/>
            <a:ext cx="2700" cy="3591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608" name="Google Shape;608;p8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96013" y="1104487"/>
            <a:ext cx="164306" cy="2714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9" name="Google Shape;609;p81"/>
          <p:cNvCxnSpPr>
            <a:stCxn id="602" idx="4"/>
            <a:endCxn id="581" idx="0"/>
          </p:cNvCxnSpPr>
          <p:nvPr/>
        </p:nvCxnSpPr>
        <p:spPr>
          <a:xfrm flipH="1">
            <a:off x="6904338" y="2252400"/>
            <a:ext cx="1200" cy="9393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87" name="Google Shape;587;p81"/>
          <p:cNvSpPr/>
          <p:nvPr/>
        </p:nvSpPr>
        <p:spPr>
          <a:xfrm>
            <a:off x="5258375" y="3206813"/>
            <a:ext cx="690000" cy="507900"/>
          </a:xfrm>
          <a:prstGeom prst="ellipse">
            <a:avLst/>
          </a:prstGeom>
          <a:solidFill>
            <a:srgbClr val="D9D9D9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dot</a:t>
            </a:r>
            <a:endParaRPr/>
          </a:p>
        </p:txBody>
      </p:sp>
      <p:sp>
        <p:nvSpPr>
          <p:cNvPr id="610" name="Google Shape;610;p81"/>
          <p:cNvSpPr/>
          <p:nvPr/>
        </p:nvSpPr>
        <p:spPr>
          <a:xfrm>
            <a:off x="3897813" y="3232125"/>
            <a:ext cx="757500" cy="457200"/>
          </a:xfrm>
          <a:prstGeom prst="ellipse">
            <a:avLst/>
          </a:prstGeom>
          <a:solidFill>
            <a:srgbClr val="D9D9D9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max</a:t>
            </a:r>
            <a:endParaRPr/>
          </a:p>
        </p:txBody>
      </p:sp>
      <p:cxnSp>
        <p:nvCxnSpPr>
          <p:cNvPr id="611" name="Google Shape;611;p81"/>
          <p:cNvCxnSpPr>
            <a:stCxn id="587" idx="2"/>
            <a:endCxn id="610" idx="6"/>
          </p:cNvCxnSpPr>
          <p:nvPr/>
        </p:nvCxnSpPr>
        <p:spPr>
          <a:xfrm rot="10800000">
            <a:off x="4655375" y="3460763"/>
            <a:ext cx="603000" cy="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12" name="Google Shape;612;p81"/>
          <p:cNvCxnSpPr>
            <a:endCxn id="610" idx="4"/>
          </p:cNvCxnSpPr>
          <p:nvPr/>
        </p:nvCxnSpPr>
        <p:spPr>
          <a:xfrm rot="10800000">
            <a:off x="4276563" y="3689325"/>
            <a:ext cx="6600" cy="4506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613" name="Google Shape;613;p8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70300" y="4197262"/>
            <a:ext cx="164306" cy="2714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4" name="Google Shape;614;p81"/>
          <p:cNvCxnSpPr>
            <a:stCxn id="581" idx="1"/>
            <a:endCxn id="587" idx="6"/>
          </p:cNvCxnSpPr>
          <p:nvPr/>
        </p:nvCxnSpPr>
        <p:spPr>
          <a:xfrm rot="10800000">
            <a:off x="5948400" y="3460718"/>
            <a:ext cx="559800" cy="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586" name="Google Shape;586;p8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192588" y="4163363"/>
            <a:ext cx="600075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81"/>
          <p:cNvSpPr txBox="1"/>
          <p:nvPr/>
        </p:nvSpPr>
        <p:spPr>
          <a:xfrm>
            <a:off x="5704537" y="643949"/>
            <a:ext cx="4460100" cy="3156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44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616" name="Google Shape;616;p81"/>
          <p:cNvCxnSpPr>
            <a:stCxn id="610" idx="2"/>
            <a:endCxn id="582" idx="3"/>
          </p:cNvCxnSpPr>
          <p:nvPr/>
        </p:nvCxnSpPr>
        <p:spPr>
          <a:xfrm flipH="1">
            <a:off x="3301413" y="3460725"/>
            <a:ext cx="596400" cy="168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82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Computational graph</a:t>
            </a:r>
            <a:endParaRPr/>
          </a:p>
        </p:txBody>
      </p:sp>
      <p:sp>
        <p:nvSpPr>
          <p:cNvPr id="622" name="Google Shape;622;p82"/>
          <p:cNvSpPr/>
          <p:nvPr/>
        </p:nvSpPr>
        <p:spPr>
          <a:xfrm>
            <a:off x="278875" y="1697657"/>
            <a:ext cx="816300" cy="665400"/>
          </a:xfrm>
          <a:prstGeom prst="rect">
            <a:avLst/>
          </a:prstGeom>
          <a:solidFill>
            <a:schemeClr val="lt1"/>
          </a:solidFill>
          <a:ln cap="flat" cmpd="sng" w="31750">
            <a:solidFill>
              <a:srgbClr val="3157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82"/>
          <p:cNvSpPr/>
          <p:nvPr/>
        </p:nvSpPr>
        <p:spPr>
          <a:xfrm>
            <a:off x="4089313" y="1732987"/>
            <a:ext cx="816300" cy="581700"/>
          </a:xfrm>
          <a:prstGeom prst="rect">
            <a:avLst/>
          </a:prstGeom>
          <a:solidFill>
            <a:schemeClr val="lt1"/>
          </a:solidFill>
          <a:ln cap="flat" cmpd="sng" w="31750">
            <a:solidFill>
              <a:srgbClr val="F79A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82"/>
          <p:cNvSpPr/>
          <p:nvPr/>
        </p:nvSpPr>
        <p:spPr>
          <a:xfrm>
            <a:off x="6508200" y="3191618"/>
            <a:ext cx="792000" cy="538200"/>
          </a:xfrm>
          <a:prstGeom prst="rect">
            <a:avLst/>
          </a:prstGeom>
          <a:solidFill>
            <a:schemeClr val="lt1"/>
          </a:solidFill>
          <a:ln cap="flat" cmpd="sng" w="31750">
            <a:solidFill>
              <a:srgbClr val="F79A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82"/>
          <p:cNvSpPr/>
          <p:nvPr/>
        </p:nvSpPr>
        <p:spPr>
          <a:xfrm>
            <a:off x="2509375" y="3165260"/>
            <a:ext cx="792000" cy="624600"/>
          </a:xfrm>
          <a:prstGeom prst="rect">
            <a:avLst/>
          </a:prstGeom>
          <a:solidFill>
            <a:schemeClr val="lt1"/>
          </a:solidFill>
          <a:ln cap="flat" cmpd="sng" w="31750">
            <a:solidFill>
              <a:srgbClr val="F79A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6" name="Google Shape;626;p82"/>
          <p:cNvCxnSpPr>
            <a:stCxn id="622" idx="3"/>
            <a:endCxn id="627" idx="2"/>
          </p:cNvCxnSpPr>
          <p:nvPr/>
        </p:nvCxnSpPr>
        <p:spPr>
          <a:xfrm flipH="1" rot="10800000">
            <a:off x="1095175" y="2023757"/>
            <a:ext cx="478500" cy="66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28" name="Google Shape;628;p82"/>
          <p:cNvCxnSpPr>
            <a:stCxn id="629" idx="0"/>
            <a:endCxn id="630" idx="4"/>
          </p:cNvCxnSpPr>
          <p:nvPr/>
        </p:nvCxnSpPr>
        <p:spPr>
          <a:xfrm flipH="1" rot="10800000">
            <a:off x="5492625" y="3714563"/>
            <a:ext cx="110700" cy="4488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31" name="Google Shape;631;p82"/>
          <p:cNvSpPr txBox="1"/>
          <p:nvPr/>
        </p:nvSpPr>
        <p:spPr>
          <a:xfrm>
            <a:off x="424082" y="1769881"/>
            <a:ext cx="525900" cy="507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82"/>
          <p:cNvSpPr txBox="1"/>
          <p:nvPr/>
        </p:nvSpPr>
        <p:spPr>
          <a:xfrm>
            <a:off x="4234583" y="1755001"/>
            <a:ext cx="525900" cy="507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82"/>
          <p:cNvSpPr txBox="1"/>
          <p:nvPr/>
        </p:nvSpPr>
        <p:spPr>
          <a:xfrm>
            <a:off x="6641269" y="3222024"/>
            <a:ext cx="525900" cy="507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44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634" name="Google Shape;634;p82"/>
          <p:cNvSpPr txBox="1"/>
          <p:nvPr/>
        </p:nvSpPr>
        <p:spPr>
          <a:xfrm>
            <a:off x="2642416" y="3179553"/>
            <a:ext cx="525900" cy="507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44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627" name="Google Shape;627;p82"/>
          <p:cNvSpPr/>
          <p:nvPr/>
        </p:nvSpPr>
        <p:spPr>
          <a:xfrm>
            <a:off x="1573550" y="1769888"/>
            <a:ext cx="690000" cy="507900"/>
          </a:xfrm>
          <a:prstGeom prst="ellipse">
            <a:avLst/>
          </a:prstGeom>
          <a:solidFill>
            <a:srgbClr val="D9D9D9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dot</a:t>
            </a:r>
            <a:endParaRPr/>
          </a:p>
        </p:txBody>
      </p:sp>
      <p:sp>
        <p:nvSpPr>
          <p:cNvPr id="635" name="Google Shape;635;p82"/>
          <p:cNvSpPr/>
          <p:nvPr/>
        </p:nvSpPr>
        <p:spPr>
          <a:xfrm>
            <a:off x="2627988" y="1795200"/>
            <a:ext cx="757500" cy="457200"/>
          </a:xfrm>
          <a:prstGeom prst="ellipse">
            <a:avLst/>
          </a:prstGeom>
          <a:solidFill>
            <a:srgbClr val="D9D9D9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max</a:t>
            </a:r>
            <a:endParaRPr/>
          </a:p>
        </p:txBody>
      </p:sp>
      <p:cxnSp>
        <p:nvCxnSpPr>
          <p:cNvPr id="636" name="Google Shape;636;p82"/>
          <p:cNvCxnSpPr>
            <a:stCxn id="627" idx="6"/>
            <a:endCxn id="635" idx="2"/>
          </p:cNvCxnSpPr>
          <p:nvPr/>
        </p:nvCxnSpPr>
        <p:spPr>
          <a:xfrm>
            <a:off x="2263550" y="2023838"/>
            <a:ext cx="364500" cy="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637" name="Google Shape;637;p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79175" y="1104487"/>
            <a:ext cx="517500" cy="3092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8" name="Google Shape;638;p82"/>
          <p:cNvCxnSpPr>
            <a:endCxn id="627" idx="0"/>
          </p:cNvCxnSpPr>
          <p:nvPr/>
        </p:nvCxnSpPr>
        <p:spPr>
          <a:xfrm flipH="1">
            <a:off x="1918550" y="1413788"/>
            <a:ext cx="5700" cy="3561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39" name="Google Shape;639;p82"/>
          <p:cNvCxnSpPr>
            <a:endCxn id="635" idx="0"/>
          </p:cNvCxnSpPr>
          <p:nvPr/>
        </p:nvCxnSpPr>
        <p:spPr>
          <a:xfrm>
            <a:off x="3004038" y="1436100"/>
            <a:ext cx="2700" cy="3591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40" name="Google Shape;640;p82"/>
          <p:cNvCxnSpPr>
            <a:stCxn id="635" idx="6"/>
            <a:endCxn id="623" idx="1"/>
          </p:cNvCxnSpPr>
          <p:nvPr/>
        </p:nvCxnSpPr>
        <p:spPr>
          <a:xfrm>
            <a:off x="3385488" y="2023800"/>
            <a:ext cx="703800" cy="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641" name="Google Shape;641;p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97200" y="1104487"/>
            <a:ext cx="164306" cy="271463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82"/>
          <p:cNvSpPr/>
          <p:nvPr/>
        </p:nvSpPr>
        <p:spPr>
          <a:xfrm>
            <a:off x="5472350" y="1769888"/>
            <a:ext cx="690000" cy="507900"/>
          </a:xfrm>
          <a:prstGeom prst="ellipse">
            <a:avLst/>
          </a:prstGeom>
          <a:solidFill>
            <a:srgbClr val="D9D9D9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dot</a:t>
            </a:r>
            <a:endParaRPr/>
          </a:p>
        </p:txBody>
      </p:sp>
      <p:sp>
        <p:nvSpPr>
          <p:cNvPr id="643" name="Google Shape;643;p82"/>
          <p:cNvSpPr/>
          <p:nvPr/>
        </p:nvSpPr>
        <p:spPr>
          <a:xfrm>
            <a:off x="6526788" y="1795200"/>
            <a:ext cx="757500" cy="457200"/>
          </a:xfrm>
          <a:prstGeom prst="ellipse">
            <a:avLst/>
          </a:prstGeom>
          <a:solidFill>
            <a:srgbClr val="D9D9D9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max</a:t>
            </a:r>
            <a:endParaRPr/>
          </a:p>
        </p:txBody>
      </p:sp>
      <p:cxnSp>
        <p:nvCxnSpPr>
          <p:cNvPr id="644" name="Google Shape;644;p82"/>
          <p:cNvCxnSpPr>
            <a:stCxn id="642" idx="6"/>
            <a:endCxn id="643" idx="2"/>
          </p:cNvCxnSpPr>
          <p:nvPr/>
        </p:nvCxnSpPr>
        <p:spPr>
          <a:xfrm>
            <a:off x="6162350" y="2023838"/>
            <a:ext cx="364500" cy="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45" name="Google Shape;645;p82"/>
          <p:cNvCxnSpPr>
            <a:stCxn id="623" idx="3"/>
            <a:endCxn id="642" idx="2"/>
          </p:cNvCxnSpPr>
          <p:nvPr/>
        </p:nvCxnSpPr>
        <p:spPr>
          <a:xfrm>
            <a:off x="4905613" y="2023837"/>
            <a:ext cx="566700" cy="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646" name="Google Shape;646;p8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09825" y="539788"/>
            <a:ext cx="600075" cy="34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7" name="Google Shape;647;p82"/>
          <p:cNvCxnSpPr>
            <a:stCxn id="648" idx="5"/>
            <a:endCxn id="649" idx="1"/>
          </p:cNvCxnSpPr>
          <p:nvPr/>
        </p:nvCxnSpPr>
        <p:spPr>
          <a:xfrm flipH="1" rot="10800000">
            <a:off x="4737627" y="1382832"/>
            <a:ext cx="955800" cy="300"/>
          </a:xfrm>
          <a:prstGeom prst="straightConnector1">
            <a:avLst/>
          </a:prstGeom>
          <a:noFill/>
          <a:ln cap="flat" cmpd="sng" w="3175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50" name="Google Shape;650;p82"/>
          <p:cNvCxnSpPr/>
          <p:nvPr/>
        </p:nvCxnSpPr>
        <p:spPr>
          <a:xfrm>
            <a:off x="6902850" y="1436100"/>
            <a:ext cx="2700" cy="3591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651" name="Google Shape;651;p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96013" y="1104487"/>
            <a:ext cx="164306" cy="2714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2" name="Google Shape;652;p82"/>
          <p:cNvCxnSpPr>
            <a:stCxn id="643" idx="4"/>
            <a:endCxn id="624" idx="0"/>
          </p:cNvCxnSpPr>
          <p:nvPr/>
        </p:nvCxnSpPr>
        <p:spPr>
          <a:xfrm flipH="1">
            <a:off x="6904338" y="2252400"/>
            <a:ext cx="1200" cy="9393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30" name="Google Shape;630;p82"/>
          <p:cNvSpPr/>
          <p:nvPr/>
        </p:nvSpPr>
        <p:spPr>
          <a:xfrm>
            <a:off x="5258375" y="3206813"/>
            <a:ext cx="690000" cy="507900"/>
          </a:xfrm>
          <a:prstGeom prst="ellipse">
            <a:avLst/>
          </a:prstGeom>
          <a:solidFill>
            <a:srgbClr val="D9D9D9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dot</a:t>
            </a:r>
            <a:endParaRPr/>
          </a:p>
        </p:txBody>
      </p:sp>
      <p:sp>
        <p:nvSpPr>
          <p:cNvPr id="653" name="Google Shape;653;p82"/>
          <p:cNvSpPr/>
          <p:nvPr/>
        </p:nvSpPr>
        <p:spPr>
          <a:xfrm>
            <a:off x="3897813" y="3232125"/>
            <a:ext cx="757500" cy="457200"/>
          </a:xfrm>
          <a:prstGeom prst="ellipse">
            <a:avLst/>
          </a:prstGeom>
          <a:solidFill>
            <a:srgbClr val="D9D9D9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max</a:t>
            </a:r>
            <a:endParaRPr/>
          </a:p>
        </p:txBody>
      </p:sp>
      <p:cxnSp>
        <p:nvCxnSpPr>
          <p:cNvPr id="654" name="Google Shape;654;p82"/>
          <p:cNvCxnSpPr>
            <a:stCxn id="630" idx="2"/>
            <a:endCxn id="653" idx="6"/>
          </p:cNvCxnSpPr>
          <p:nvPr/>
        </p:nvCxnSpPr>
        <p:spPr>
          <a:xfrm rot="10800000">
            <a:off x="4655375" y="3460763"/>
            <a:ext cx="603000" cy="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55" name="Google Shape;655;p82"/>
          <p:cNvCxnSpPr>
            <a:endCxn id="653" idx="4"/>
          </p:cNvCxnSpPr>
          <p:nvPr/>
        </p:nvCxnSpPr>
        <p:spPr>
          <a:xfrm rot="10800000">
            <a:off x="4276563" y="3689325"/>
            <a:ext cx="6600" cy="4506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656" name="Google Shape;656;p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70300" y="4197262"/>
            <a:ext cx="164306" cy="2714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7" name="Google Shape;657;p82"/>
          <p:cNvCxnSpPr>
            <a:stCxn id="624" idx="1"/>
            <a:endCxn id="630" idx="6"/>
          </p:cNvCxnSpPr>
          <p:nvPr/>
        </p:nvCxnSpPr>
        <p:spPr>
          <a:xfrm rot="10800000">
            <a:off x="5948400" y="3460718"/>
            <a:ext cx="559800" cy="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629" name="Google Shape;629;p8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92588" y="4163363"/>
            <a:ext cx="600075" cy="34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8" name="Google Shape;658;p82"/>
          <p:cNvCxnSpPr>
            <a:stCxn id="653" idx="2"/>
            <a:endCxn id="625" idx="3"/>
          </p:cNvCxnSpPr>
          <p:nvPr/>
        </p:nvCxnSpPr>
        <p:spPr>
          <a:xfrm flipH="1">
            <a:off x="3301413" y="3460725"/>
            <a:ext cx="596400" cy="168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48" name="Google Shape;648;p82"/>
          <p:cNvSpPr/>
          <p:nvPr/>
        </p:nvSpPr>
        <p:spPr>
          <a:xfrm>
            <a:off x="4148675" y="949613"/>
            <a:ext cx="690000" cy="507900"/>
          </a:xfrm>
          <a:prstGeom prst="ellipse">
            <a:avLst/>
          </a:prstGeom>
          <a:solidFill>
            <a:srgbClr val="D9D9D9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dot</a:t>
            </a:r>
            <a:endParaRPr/>
          </a:p>
        </p:txBody>
      </p:sp>
      <p:cxnSp>
        <p:nvCxnSpPr>
          <p:cNvPr id="659" name="Google Shape;659;p82"/>
          <p:cNvCxnSpPr>
            <a:endCxn id="648" idx="4"/>
          </p:cNvCxnSpPr>
          <p:nvPr/>
        </p:nvCxnSpPr>
        <p:spPr>
          <a:xfrm rot="10800000">
            <a:off x="4493675" y="1457513"/>
            <a:ext cx="2400" cy="264900"/>
          </a:xfrm>
          <a:prstGeom prst="straightConnector1">
            <a:avLst/>
          </a:prstGeom>
          <a:noFill/>
          <a:ln cap="flat" cmpd="sng" w="3175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60" name="Google Shape;660;p82"/>
          <p:cNvCxnSpPr>
            <a:stCxn id="646" idx="1"/>
            <a:endCxn id="648" idx="7"/>
          </p:cNvCxnSpPr>
          <p:nvPr/>
        </p:nvCxnSpPr>
        <p:spPr>
          <a:xfrm flipH="1">
            <a:off x="4737525" y="711238"/>
            <a:ext cx="372300" cy="312900"/>
          </a:xfrm>
          <a:prstGeom prst="straightConnector1">
            <a:avLst/>
          </a:prstGeom>
          <a:noFill/>
          <a:ln cap="flat" cmpd="sng" w="3175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649" name="Google Shape;649;p8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93513" y="1289981"/>
            <a:ext cx="185738" cy="1857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1" name="Google Shape;661;p82"/>
          <p:cNvCxnSpPr>
            <a:stCxn id="649" idx="2"/>
            <a:endCxn id="642" idx="0"/>
          </p:cNvCxnSpPr>
          <p:nvPr/>
        </p:nvCxnSpPr>
        <p:spPr>
          <a:xfrm>
            <a:off x="5786381" y="1475719"/>
            <a:ext cx="30900" cy="294300"/>
          </a:xfrm>
          <a:prstGeom prst="straightConnector1">
            <a:avLst/>
          </a:prstGeom>
          <a:noFill/>
          <a:ln cap="flat" cmpd="sng" w="3175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3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Computational graph</a:t>
            </a:r>
            <a:endParaRPr/>
          </a:p>
        </p:txBody>
      </p:sp>
      <p:sp>
        <p:nvSpPr>
          <p:cNvPr id="667" name="Google Shape;667;p83"/>
          <p:cNvSpPr/>
          <p:nvPr/>
        </p:nvSpPr>
        <p:spPr>
          <a:xfrm>
            <a:off x="278875" y="1697657"/>
            <a:ext cx="816300" cy="665400"/>
          </a:xfrm>
          <a:prstGeom prst="rect">
            <a:avLst/>
          </a:prstGeom>
          <a:solidFill>
            <a:schemeClr val="lt1"/>
          </a:solidFill>
          <a:ln cap="flat" cmpd="sng" w="31750">
            <a:solidFill>
              <a:srgbClr val="3157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83"/>
          <p:cNvSpPr/>
          <p:nvPr/>
        </p:nvSpPr>
        <p:spPr>
          <a:xfrm>
            <a:off x="4089313" y="1732987"/>
            <a:ext cx="816300" cy="581700"/>
          </a:xfrm>
          <a:prstGeom prst="rect">
            <a:avLst/>
          </a:prstGeom>
          <a:solidFill>
            <a:schemeClr val="lt1"/>
          </a:solidFill>
          <a:ln cap="flat" cmpd="sng" w="31750">
            <a:solidFill>
              <a:srgbClr val="F79A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83"/>
          <p:cNvSpPr/>
          <p:nvPr/>
        </p:nvSpPr>
        <p:spPr>
          <a:xfrm>
            <a:off x="6508200" y="3191618"/>
            <a:ext cx="792000" cy="538200"/>
          </a:xfrm>
          <a:prstGeom prst="rect">
            <a:avLst/>
          </a:prstGeom>
          <a:solidFill>
            <a:schemeClr val="lt1"/>
          </a:solidFill>
          <a:ln cap="flat" cmpd="sng" w="31750">
            <a:solidFill>
              <a:srgbClr val="F79A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83"/>
          <p:cNvSpPr/>
          <p:nvPr/>
        </p:nvSpPr>
        <p:spPr>
          <a:xfrm>
            <a:off x="2509375" y="3165260"/>
            <a:ext cx="792000" cy="624600"/>
          </a:xfrm>
          <a:prstGeom prst="rect">
            <a:avLst/>
          </a:prstGeom>
          <a:solidFill>
            <a:schemeClr val="lt1"/>
          </a:solidFill>
          <a:ln cap="flat" cmpd="sng" w="31750">
            <a:solidFill>
              <a:srgbClr val="F79A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1" name="Google Shape;671;p83"/>
          <p:cNvCxnSpPr>
            <a:stCxn id="667" idx="3"/>
            <a:endCxn id="672" idx="2"/>
          </p:cNvCxnSpPr>
          <p:nvPr/>
        </p:nvCxnSpPr>
        <p:spPr>
          <a:xfrm flipH="1" rot="10800000">
            <a:off x="1095175" y="2023757"/>
            <a:ext cx="478500" cy="66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73" name="Google Shape;673;p83"/>
          <p:cNvCxnSpPr>
            <a:stCxn id="674" idx="0"/>
            <a:endCxn id="675" idx="4"/>
          </p:cNvCxnSpPr>
          <p:nvPr/>
        </p:nvCxnSpPr>
        <p:spPr>
          <a:xfrm flipH="1" rot="10800000">
            <a:off x="5492625" y="3714563"/>
            <a:ext cx="110700" cy="4488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76" name="Google Shape;676;p83"/>
          <p:cNvSpPr txBox="1"/>
          <p:nvPr/>
        </p:nvSpPr>
        <p:spPr>
          <a:xfrm>
            <a:off x="424082" y="1769881"/>
            <a:ext cx="525900" cy="507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83"/>
          <p:cNvSpPr txBox="1"/>
          <p:nvPr/>
        </p:nvSpPr>
        <p:spPr>
          <a:xfrm>
            <a:off x="4234583" y="1755001"/>
            <a:ext cx="525900" cy="507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83"/>
          <p:cNvSpPr txBox="1"/>
          <p:nvPr/>
        </p:nvSpPr>
        <p:spPr>
          <a:xfrm>
            <a:off x="6641269" y="3222024"/>
            <a:ext cx="525900" cy="507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44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679" name="Google Shape;679;p83"/>
          <p:cNvSpPr txBox="1"/>
          <p:nvPr/>
        </p:nvSpPr>
        <p:spPr>
          <a:xfrm>
            <a:off x="2642416" y="3179553"/>
            <a:ext cx="525900" cy="507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44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672" name="Google Shape;672;p83"/>
          <p:cNvSpPr/>
          <p:nvPr/>
        </p:nvSpPr>
        <p:spPr>
          <a:xfrm>
            <a:off x="1573550" y="1769888"/>
            <a:ext cx="690000" cy="507900"/>
          </a:xfrm>
          <a:prstGeom prst="ellipse">
            <a:avLst/>
          </a:prstGeom>
          <a:solidFill>
            <a:srgbClr val="D9D9D9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dot</a:t>
            </a:r>
            <a:endParaRPr/>
          </a:p>
        </p:txBody>
      </p:sp>
      <p:sp>
        <p:nvSpPr>
          <p:cNvPr id="680" name="Google Shape;680;p83"/>
          <p:cNvSpPr/>
          <p:nvPr/>
        </p:nvSpPr>
        <p:spPr>
          <a:xfrm>
            <a:off x="2627988" y="1795200"/>
            <a:ext cx="757500" cy="457200"/>
          </a:xfrm>
          <a:prstGeom prst="ellipse">
            <a:avLst/>
          </a:prstGeom>
          <a:solidFill>
            <a:srgbClr val="D9D9D9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max</a:t>
            </a:r>
            <a:endParaRPr/>
          </a:p>
        </p:txBody>
      </p:sp>
      <p:cxnSp>
        <p:nvCxnSpPr>
          <p:cNvPr id="681" name="Google Shape;681;p83"/>
          <p:cNvCxnSpPr>
            <a:stCxn id="672" idx="6"/>
            <a:endCxn id="680" idx="2"/>
          </p:cNvCxnSpPr>
          <p:nvPr/>
        </p:nvCxnSpPr>
        <p:spPr>
          <a:xfrm>
            <a:off x="2263550" y="2023838"/>
            <a:ext cx="364500" cy="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682" name="Google Shape;682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79175" y="1104487"/>
            <a:ext cx="517500" cy="3092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83"/>
          <p:cNvCxnSpPr>
            <a:endCxn id="672" idx="0"/>
          </p:cNvCxnSpPr>
          <p:nvPr/>
        </p:nvCxnSpPr>
        <p:spPr>
          <a:xfrm flipH="1">
            <a:off x="1918550" y="1413788"/>
            <a:ext cx="5700" cy="3561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84" name="Google Shape;684;p83"/>
          <p:cNvCxnSpPr>
            <a:endCxn id="680" idx="0"/>
          </p:cNvCxnSpPr>
          <p:nvPr/>
        </p:nvCxnSpPr>
        <p:spPr>
          <a:xfrm>
            <a:off x="3004038" y="1436100"/>
            <a:ext cx="2700" cy="3591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85" name="Google Shape;685;p83"/>
          <p:cNvCxnSpPr>
            <a:stCxn id="680" idx="6"/>
            <a:endCxn id="668" idx="1"/>
          </p:cNvCxnSpPr>
          <p:nvPr/>
        </p:nvCxnSpPr>
        <p:spPr>
          <a:xfrm>
            <a:off x="3385488" y="2023800"/>
            <a:ext cx="703800" cy="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686" name="Google Shape;686;p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97200" y="1104487"/>
            <a:ext cx="164306" cy="271463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83"/>
          <p:cNvSpPr/>
          <p:nvPr/>
        </p:nvSpPr>
        <p:spPr>
          <a:xfrm>
            <a:off x="5472350" y="1769888"/>
            <a:ext cx="690000" cy="507900"/>
          </a:xfrm>
          <a:prstGeom prst="ellipse">
            <a:avLst/>
          </a:prstGeom>
          <a:solidFill>
            <a:srgbClr val="D9D9D9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dot</a:t>
            </a:r>
            <a:endParaRPr/>
          </a:p>
        </p:txBody>
      </p:sp>
      <p:sp>
        <p:nvSpPr>
          <p:cNvPr id="688" name="Google Shape;688;p83"/>
          <p:cNvSpPr/>
          <p:nvPr/>
        </p:nvSpPr>
        <p:spPr>
          <a:xfrm>
            <a:off x="6526788" y="1795200"/>
            <a:ext cx="757500" cy="457200"/>
          </a:xfrm>
          <a:prstGeom prst="ellipse">
            <a:avLst/>
          </a:prstGeom>
          <a:solidFill>
            <a:srgbClr val="D9D9D9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max</a:t>
            </a:r>
            <a:endParaRPr/>
          </a:p>
        </p:txBody>
      </p:sp>
      <p:cxnSp>
        <p:nvCxnSpPr>
          <p:cNvPr id="689" name="Google Shape;689;p83"/>
          <p:cNvCxnSpPr>
            <a:stCxn id="687" idx="6"/>
            <a:endCxn id="688" idx="2"/>
          </p:cNvCxnSpPr>
          <p:nvPr/>
        </p:nvCxnSpPr>
        <p:spPr>
          <a:xfrm>
            <a:off x="6162350" y="2023838"/>
            <a:ext cx="364500" cy="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90" name="Google Shape;690;p83"/>
          <p:cNvCxnSpPr>
            <a:stCxn id="668" idx="3"/>
            <a:endCxn id="687" idx="2"/>
          </p:cNvCxnSpPr>
          <p:nvPr/>
        </p:nvCxnSpPr>
        <p:spPr>
          <a:xfrm>
            <a:off x="4905613" y="2023837"/>
            <a:ext cx="566700" cy="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691" name="Google Shape;691;p8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09825" y="539788"/>
            <a:ext cx="600075" cy="34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2" name="Google Shape;692;p83"/>
          <p:cNvCxnSpPr>
            <a:stCxn id="693" idx="5"/>
            <a:endCxn id="694" idx="1"/>
          </p:cNvCxnSpPr>
          <p:nvPr/>
        </p:nvCxnSpPr>
        <p:spPr>
          <a:xfrm flipH="1" rot="10800000">
            <a:off x="4737627" y="1382832"/>
            <a:ext cx="955800" cy="300"/>
          </a:xfrm>
          <a:prstGeom prst="straightConnector1">
            <a:avLst/>
          </a:prstGeom>
          <a:noFill/>
          <a:ln cap="flat" cmpd="sng" w="3175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95" name="Google Shape;695;p83"/>
          <p:cNvCxnSpPr/>
          <p:nvPr/>
        </p:nvCxnSpPr>
        <p:spPr>
          <a:xfrm>
            <a:off x="6902850" y="1436100"/>
            <a:ext cx="2700" cy="3591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696" name="Google Shape;696;p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96013" y="1104487"/>
            <a:ext cx="164306" cy="2714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7" name="Google Shape;697;p83"/>
          <p:cNvCxnSpPr>
            <a:stCxn id="688" idx="4"/>
            <a:endCxn id="669" idx="0"/>
          </p:cNvCxnSpPr>
          <p:nvPr/>
        </p:nvCxnSpPr>
        <p:spPr>
          <a:xfrm flipH="1">
            <a:off x="6904338" y="2252400"/>
            <a:ext cx="1200" cy="9393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75" name="Google Shape;675;p83"/>
          <p:cNvSpPr/>
          <p:nvPr/>
        </p:nvSpPr>
        <p:spPr>
          <a:xfrm>
            <a:off x="5258375" y="3206813"/>
            <a:ext cx="690000" cy="507900"/>
          </a:xfrm>
          <a:prstGeom prst="ellipse">
            <a:avLst/>
          </a:prstGeom>
          <a:solidFill>
            <a:srgbClr val="D9D9D9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dot</a:t>
            </a:r>
            <a:endParaRPr/>
          </a:p>
        </p:txBody>
      </p:sp>
      <p:sp>
        <p:nvSpPr>
          <p:cNvPr id="698" name="Google Shape;698;p83"/>
          <p:cNvSpPr/>
          <p:nvPr/>
        </p:nvSpPr>
        <p:spPr>
          <a:xfrm>
            <a:off x="3897813" y="3232125"/>
            <a:ext cx="757500" cy="457200"/>
          </a:xfrm>
          <a:prstGeom prst="ellipse">
            <a:avLst/>
          </a:prstGeom>
          <a:solidFill>
            <a:srgbClr val="D9D9D9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max</a:t>
            </a:r>
            <a:endParaRPr/>
          </a:p>
        </p:txBody>
      </p:sp>
      <p:cxnSp>
        <p:nvCxnSpPr>
          <p:cNvPr id="699" name="Google Shape;699;p83"/>
          <p:cNvCxnSpPr>
            <a:stCxn id="675" idx="2"/>
            <a:endCxn id="698" idx="6"/>
          </p:cNvCxnSpPr>
          <p:nvPr/>
        </p:nvCxnSpPr>
        <p:spPr>
          <a:xfrm rot="10800000">
            <a:off x="4655375" y="3460763"/>
            <a:ext cx="603000" cy="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00" name="Google Shape;700;p83"/>
          <p:cNvCxnSpPr>
            <a:stCxn id="669" idx="1"/>
            <a:endCxn id="675" idx="6"/>
          </p:cNvCxnSpPr>
          <p:nvPr/>
        </p:nvCxnSpPr>
        <p:spPr>
          <a:xfrm rot="10800000">
            <a:off x="5948400" y="3460718"/>
            <a:ext cx="559800" cy="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674" name="Google Shape;674;p8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92588" y="4163363"/>
            <a:ext cx="600075" cy="34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1" name="Google Shape;701;p83"/>
          <p:cNvCxnSpPr>
            <a:stCxn id="698" idx="2"/>
            <a:endCxn id="670" idx="3"/>
          </p:cNvCxnSpPr>
          <p:nvPr/>
        </p:nvCxnSpPr>
        <p:spPr>
          <a:xfrm flipH="1">
            <a:off x="3301413" y="3460725"/>
            <a:ext cx="596400" cy="168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93" name="Google Shape;693;p83"/>
          <p:cNvSpPr/>
          <p:nvPr/>
        </p:nvSpPr>
        <p:spPr>
          <a:xfrm>
            <a:off x="4148675" y="949613"/>
            <a:ext cx="690000" cy="507900"/>
          </a:xfrm>
          <a:prstGeom prst="ellipse">
            <a:avLst/>
          </a:prstGeom>
          <a:solidFill>
            <a:srgbClr val="D9D9D9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dot</a:t>
            </a:r>
            <a:endParaRPr/>
          </a:p>
        </p:txBody>
      </p:sp>
      <p:cxnSp>
        <p:nvCxnSpPr>
          <p:cNvPr id="702" name="Google Shape;702;p83"/>
          <p:cNvCxnSpPr>
            <a:endCxn id="693" idx="4"/>
          </p:cNvCxnSpPr>
          <p:nvPr/>
        </p:nvCxnSpPr>
        <p:spPr>
          <a:xfrm rot="10800000">
            <a:off x="4493675" y="1457513"/>
            <a:ext cx="2400" cy="264900"/>
          </a:xfrm>
          <a:prstGeom prst="straightConnector1">
            <a:avLst/>
          </a:prstGeom>
          <a:noFill/>
          <a:ln cap="flat" cmpd="sng" w="3175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03" name="Google Shape;703;p83"/>
          <p:cNvCxnSpPr>
            <a:stCxn id="691" idx="1"/>
            <a:endCxn id="693" idx="7"/>
          </p:cNvCxnSpPr>
          <p:nvPr/>
        </p:nvCxnSpPr>
        <p:spPr>
          <a:xfrm flipH="1">
            <a:off x="4737525" y="711238"/>
            <a:ext cx="372300" cy="312900"/>
          </a:xfrm>
          <a:prstGeom prst="straightConnector1">
            <a:avLst/>
          </a:prstGeom>
          <a:noFill/>
          <a:ln cap="flat" cmpd="sng" w="3175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694" name="Google Shape;694;p8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93513" y="1289981"/>
            <a:ext cx="185738" cy="1857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4" name="Google Shape;704;p83"/>
          <p:cNvCxnSpPr>
            <a:stCxn id="694" idx="2"/>
            <a:endCxn id="687" idx="0"/>
          </p:cNvCxnSpPr>
          <p:nvPr/>
        </p:nvCxnSpPr>
        <p:spPr>
          <a:xfrm>
            <a:off x="5786381" y="1475719"/>
            <a:ext cx="30900" cy="294300"/>
          </a:xfrm>
          <a:prstGeom prst="straightConnector1">
            <a:avLst/>
          </a:prstGeom>
          <a:noFill/>
          <a:ln cap="flat" cmpd="sng" w="3175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05" name="Google Shape;705;p83"/>
          <p:cNvCxnSpPr>
            <a:endCxn id="698" idx="0"/>
          </p:cNvCxnSpPr>
          <p:nvPr/>
        </p:nvCxnSpPr>
        <p:spPr>
          <a:xfrm flipH="1">
            <a:off x="4276563" y="2314425"/>
            <a:ext cx="221100" cy="917700"/>
          </a:xfrm>
          <a:prstGeom prst="straightConnector1">
            <a:avLst/>
          </a:prstGeom>
          <a:noFill/>
          <a:ln cap="flat" cmpd="sng" w="3175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06" name="Google Shape;706;p83"/>
          <p:cNvSpPr/>
          <p:nvPr/>
        </p:nvSpPr>
        <p:spPr>
          <a:xfrm>
            <a:off x="7905375" y="3201450"/>
            <a:ext cx="690000" cy="507900"/>
          </a:xfrm>
          <a:prstGeom prst="ellipse">
            <a:avLst/>
          </a:prstGeom>
          <a:solidFill>
            <a:srgbClr val="D9D9D9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dot</a:t>
            </a:r>
            <a:endParaRPr/>
          </a:p>
        </p:txBody>
      </p:sp>
      <p:pic>
        <p:nvPicPr>
          <p:cNvPr id="707" name="Google Shape;707;p8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865425" y="4219275"/>
            <a:ext cx="600075" cy="34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8" name="Google Shape;708;p83"/>
          <p:cNvCxnSpPr>
            <a:stCxn id="669" idx="3"/>
            <a:endCxn id="706" idx="2"/>
          </p:cNvCxnSpPr>
          <p:nvPr/>
        </p:nvCxnSpPr>
        <p:spPr>
          <a:xfrm flipH="1" rot="10800000">
            <a:off x="7300200" y="3455318"/>
            <a:ext cx="605100" cy="5400"/>
          </a:xfrm>
          <a:prstGeom prst="straightConnector1">
            <a:avLst/>
          </a:prstGeom>
          <a:noFill/>
          <a:ln cap="flat" cmpd="sng" w="3175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09" name="Google Shape;709;p83"/>
          <p:cNvCxnSpPr>
            <a:stCxn id="707" idx="0"/>
            <a:endCxn id="706" idx="4"/>
          </p:cNvCxnSpPr>
          <p:nvPr/>
        </p:nvCxnSpPr>
        <p:spPr>
          <a:xfrm flipH="1" rot="10800000">
            <a:off x="8165463" y="3709275"/>
            <a:ext cx="84900" cy="510000"/>
          </a:xfrm>
          <a:prstGeom prst="straightConnector1">
            <a:avLst/>
          </a:prstGeom>
          <a:noFill/>
          <a:ln cap="flat" cmpd="sng" w="3175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10" name="Google Shape;710;p83"/>
          <p:cNvCxnSpPr/>
          <p:nvPr/>
        </p:nvCxnSpPr>
        <p:spPr>
          <a:xfrm rot="10800000">
            <a:off x="8242875" y="2681550"/>
            <a:ext cx="15000" cy="510000"/>
          </a:xfrm>
          <a:prstGeom prst="straightConnector1">
            <a:avLst/>
          </a:prstGeom>
          <a:noFill/>
          <a:ln cap="flat" cmpd="sng" w="3175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11" name="Google Shape;711;p83"/>
          <p:cNvSpPr/>
          <p:nvPr/>
        </p:nvSpPr>
        <p:spPr>
          <a:xfrm>
            <a:off x="7854375" y="2126280"/>
            <a:ext cx="792000" cy="538200"/>
          </a:xfrm>
          <a:prstGeom prst="rect">
            <a:avLst/>
          </a:prstGeom>
          <a:solidFill>
            <a:schemeClr val="lt1"/>
          </a:solidFill>
          <a:ln cap="flat" cmpd="sng" w="31750">
            <a:solidFill>
              <a:srgbClr val="F79A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2" name="Google Shape;712;p8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966138" y="2273944"/>
            <a:ext cx="364331" cy="242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84"/>
          <p:cNvSpPr txBox="1"/>
          <p:nvPr>
            <p:ph type="title"/>
          </p:nvPr>
        </p:nvSpPr>
        <p:spPr>
          <a:xfrm>
            <a:off x="228600" y="85725"/>
            <a:ext cx="8686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Training of neural networks</a:t>
            </a:r>
            <a:endParaRPr/>
          </a:p>
        </p:txBody>
      </p:sp>
      <p:pic>
        <p:nvPicPr>
          <p:cNvPr id="718" name="Google Shape;71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613" y="808104"/>
            <a:ext cx="3517950" cy="528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0600" y="808091"/>
            <a:ext cx="3571875" cy="3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5"/>
          <p:cNvSpPr/>
          <p:nvPr/>
        </p:nvSpPr>
        <p:spPr>
          <a:xfrm>
            <a:off x="3330350" y="1905025"/>
            <a:ext cx="206400" cy="3120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85"/>
          <p:cNvSpPr/>
          <p:nvPr/>
        </p:nvSpPr>
        <p:spPr>
          <a:xfrm>
            <a:off x="5133875" y="2196875"/>
            <a:ext cx="206400" cy="2865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85"/>
          <p:cNvSpPr/>
          <p:nvPr/>
        </p:nvSpPr>
        <p:spPr>
          <a:xfrm>
            <a:off x="2364000" y="1905025"/>
            <a:ext cx="206400" cy="2865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85"/>
          <p:cNvSpPr txBox="1"/>
          <p:nvPr>
            <p:ph type="title"/>
          </p:nvPr>
        </p:nvSpPr>
        <p:spPr>
          <a:xfrm>
            <a:off x="228600" y="85725"/>
            <a:ext cx="8686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Gradient Descent</a:t>
            </a:r>
            <a:endParaRPr/>
          </a:p>
        </p:txBody>
      </p:sp>
      <p:pic>
        <p:nvPicPr>
          <p:cNvPr descr="http://blog.datumbox.com/wp-content/uploads/2013/10/gradient-descent.png" id="728" name="Google Shape;728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5673" y="2434074"/>
            <a:ext cx="4775475" cy="24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9475" y="1463206"/>
            <a:ext cx="3571875" cy="985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613" y="808104"/>
            <a:ext cx="3517950" cy="528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0600" y="808091"/>
            <a:ext cx="3571875" cy="3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86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Derivatives</a:t>
            </a:r>
            <a:endParaRPr/>
          </a:p>
        </p:txBody>
      </p:sp>
      <p:sp>
        <p:nvSpPr>
          <p:cNvPr id="737" name="Google Shape;737;p86"/>
          <p:cNvSpPr txBox="1"/>
          <p:nvPr>
            <p:ph idx="1" type="body"/>
          </p:nvPr>
        </p:nvSpPr>
        <p:spPr>
          <a:xfrm>
            <a:off x="228600" y="742950"/>
            <a:ext cx="8686800" cy="400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8" name="Google Shape;73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875" y="1903125"/>
            <a:ext cx="3271838" cy="2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87"/>
          <p:cNvSpPr txBox="1"/>
          <p:nvPr>
            <p:ph type="title"/>
          </p:nvPr>
        </p:nvSpPr>
        <p:spPr>
          <a:xfrm>
            <a:off x="228600" y="85725"/>
            <a:ext cx="8686800" cy="342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Gradients for training - chain rule</a:t>
            </a:r>
            <a:endParaRPr/>
          </a:p>
        </p:txBody>
      </p:sp>
      <p:sp>
        <p:nvSpPr>
          <p:cNvPr id="744" name="Google Shape;744;p87"/>
          <p:cNvSpPr txBox="1"/>
          <p:nvPr>
            <p:ph idx="1" type="body"/>
          </p:nvPr>
        </p:nvSpPr>
        <p:spPr>
          <a:xfrm>
            <a:off x="228600" y="672188"/>
            <a:ext cx="8686800" cy="702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cs"/>
              <a:t>Need</a:t>
            </a:r>
            <a:endParaRPr/>
          </a:p>
        </p:txBody>
      </p:sp>
      <p:sp>
        <p:nvSpPr>
          <p:cNvPr id="745" name="Google Shape;745;p87"/>
          <p:cNvSpPr/>
          <p:nvPr/>
        </p:nvSpPr>
        <p:spPr>
          <a:xfrm>
            <a:off x="3515600" y="3451594"/>
            <a:ext cx="408900" cy="290100"/>
          </a:xfrm>
          <a:prstGeom prst="ellipse">
            <a:avLst/>
          </a:prstGeom>
          <a:solidFill>
            <a:srgbClr val="D9D9D9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+</a:t>
            </a:r>
            <a:endParaRPr/>
          </a:p>
        </p:txBody>
      </p:sp>
      <p:cxnSp>
        <p:nvCxnSpPr>
          <p:cNvPr id="746" name="Google Shape;746;p87"/>
          <p:cNvCxnSpPr>
            <a:stCxn id="745" idx="6"/>
            <a:endCxn id="747" idx="2"/>
          </p:cNvCxnSpPr>
          <p:nvPr/>
        </p:nvCxnSpPr>
        <p:spPr>
          <a:xfrm>
            <a:off x="3924500" y="3596644"/>
            <a:ext cx="561000" cy="3735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47" name="Google Shape;747;p87"/>
          <p:cNvSpPr/>
          <p:nvPr/>
        </p:nvSpPr>
        <p:spPr>
          <a:xfrm>
            <a:off x="4485600" y="3825206"/>
            <a:ext cx="408900" cy="290100"/>
          </a:xfrm>
          <a:prstGeom prst="ellipse">
            <a:avLst/>
          </a:prstGeom>
          <a:solidFill>
            <a:srgbClr val="D9D9D9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-</a:t>
            </a:r>
            <a:endParaRPr/>
          </a:p>
        </p:txBody>
      </p:sp>
      <p:sp>
        <p:nvSpPr>
          <p:cNvPr id="748" name="Google Shape;748;p87"/>
          <p:cNvSpPr/>
          <p:nvPr/>
        </p:nvSpPr>
        <p:spPr>
          <a:xfrm>
            <a:off x="5648327" y="3741619"/>
            <a:ext cx="644700" cy="457200"/>
          </a:xfrm>
          <a:prstGeom prst="ellipse">
            <a:avLst/>
          </a:prstGeom>
          <a:solidFill>
            <a:srgbClr val="D9D9D9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(z)</a:t>
            </a:r>
            <a:r>
              <a:rPr baseline="30000" lang="cs"/>
              <a:t>2</a:t>
            </a:r>
            <a:endParaRPr baseline="30000"/>
          </a:p>
        </p:txBody>
      </p:sp>
      <p:cxnSp>
        <p:nvCxnSpPr>
          <p:cNvPr id="749" name="Google Shape;749;p87"/>
          <p:cNvCxnSpPr>
            <a:stCxn id="747" idx="6"/>
            <a:endCxn id="748" idx="2"/>
          </p:cNvCxnSpPr>
          <p:nvPr/>
        </p:nvCxnSpPr>
        <p:spPr>
          <a:xfrm>
            <a:off x="4894500" y="3970256"/>
            <a:ext cx="753900" cy="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50" name="Google Shape;750;p87"/>
          <p:cNvCxnSpPr/>
          <p:nvPr/>
        </p:nvCxnSpPr>
        <p:spPr>
          <a:xfrm>
            <a:off x="6293025" y="3970219"/>
            <a:ext cx="753900" cy="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51" name="Google Shape;751;p87"/>
          <p:cNvCxnSpPr>
            <a:endCxn id="747" idx="3"/>
          </p:cNvCxnSpPr>
          <p:nvPr/>
        </p:nvCxnSpPr>
        <p:spPr>
          <a:xfrm flipH="1" rot="10800000">
            <a:off x="4100582" y="4072822"/>
            <a:ext cx="444900" cy="5823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52" name="Google Shape;752;p87"/>
          <p:cNvSpPr txBox="1"/>
          <p:nvPr/>
        </p:nvSpPr>
        <p:spPr>
          <a:xfrm>
            <a:off x="3948275" y="4655119"/>
            <a:ext cx="2955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3</a:t>
            </a:r>
            <a:endParaRPr/>
          </a:p>
        </p:txBody>
      </p:sp>
      <p:cxnSp>
        <p:nvCxnSpPr>
          <p:cNvPr id="753" name="Google Shape;753;p87"/>
          <p:cNvCxnSpPr>
            <a:stCxn id="754" idx="6"/>
            <a:endCxn id="745" idx="2"/>
          </p:cNvCxnSpPr>
          <p:nvPr/>
        </p:nvCxnSpPr>
        <p:spPr>
          <a:xfrm>
            <a:off x="2540075" y="3306619"/>
            <a:ext cx="975600" cy="2901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55" name="Google Shape;755;p87"/>
          <p:cNvCxnSpPr>
            <a:stCxn id="756" idx="6"/>
            <a:endCxn id="745" idx="2"/>
          </p:cNvCxnSpPr>
          <p:nvPr/>
        </p:nvCxnSpPr>
        <p:spPr>
          <a:xfrm flipH="1" rot="10800000">
            <a:off x="2540075" y="3596569"/>
            <a:ext cx="975600" cy="2901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56" name="Google Shape;756;p87"/>
          <p:cNvSpPr/>
          <p:nvPr/>
        </p:nvSpPr>
        <p:spPr>
          <a:xfrm>
            <a:off x="2131175" y="3741619"/>
            <a:ext cx="408900" cy="290100"/>
          </a:xfrm>
          <a:prstGeom prst="ellipse">
            <a:avLst/>
          </a:prstGeom>
          <a:solidFill>
            <a:srgbClr val="D9D9D9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s"/>
              <a:t>*</a:t>
            </a:r>
            <a:endParaRPr b="1"/>
          </a:p>
        </p:txBody>
      </p:sp>
      <p:sp>
        <p:nvSpPr>
          <p:cNvPr id="754" name="Google Shape;754;p87"/>
          <p:cNvSpPr/>
          <p:nvPr/>
        </p:nvSpPr>
        <p:spPr>
          <a:xfrm>
            <a:off x="2131175" y="3161569"/>
            <a:ext cx="408900" cy="290100"/>
          </a:xfrm>
          <a:prstGeom prst="ellipse">
            <a:avLst/>
          </a:prstGeom>
          <a:solidFill>
            <a:srgbClr val="D9D9D9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s"/>
              <a:t>*</a:t>
            </a:r>
            <a:endParaRPr b="1"/>
          </a:p>
        </p:txBody>
      </p:sp>
      <p:cxnSp>
        <p:nvCxnSpPr>
          <p:cNvPr id="757" name="Google Shape;757;p87"/>
          <p:cNvCxnSpPr>
            <a:endCxn id="756" idx="4"/>
          </p:cNvCxnSpPr>
          <p:nvPr/>
        </p:nvCxnSpPr>
        <p:spPr>
          <a:xfrm rot="10800000">
            <a:off x="2335625" y="4031719"/>
            <a:ext cx="287700" cy="4758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58" name="Google Shape;758;p87"/>
          <p:cNvCxnSpPr>
            <a:endCxn id="754" idx="0"/>
          </p:cNvCxnSpPr>
          <p:nvPr/>
        </p:nvCxnSpPr>
        <p:spPr>
          <a:xfrm flipH="1">
            <a:off x="2335625" y="2781769"/>
            <a:ext cx="404100" cy="3798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59" name="Google Shape;759;p87"/>
          <p:cNvSpPr txBox="1"/>
          <p:nvPr/>
        </p:nvSpPr>
        <p:spPr>
          <a:xfrm>
            <a:off x="2623325" y="4507463"/>
            <a:ext cx="4923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w</a:t>
            </a:r>
            <a:r>
              <a:rPr baseline="-25000" lang="cs"/>
              <a:t>1</a:t>
            </a:r>
            <a:endParaRPr baseline="-25000"/>
          </a:p>
        </p:txBody>
      </p:sp>
      <p:sp>
        <p:nvSpPr>
          <p:cNvPr id="760" name="Google Shape;760;p87"/>
          <p:cNvSpPr txBox="1"/>
          <p:nvPr/>
        </p:nvSpPr>
        <p:spPr>
          <a:xfrm>
            <a:off x="2647900" y="2552400"/>
            <a:ext cx="4923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w</a:t>
            </a:r>
            <a:r>
              <a:rPr baseline="-25000" lang="cs"/>
              <a:t>2</a:t>
            </a:r>
            <a:endParaRPr baseline="-25000"/>
          </a:p>
        </p:txBody>
      </p:sp>
      <p:cxnSp>
        <p:nvCxnSpPr>
          <p:cNvPr id="761" name="Google Shape;761;p87"/>
          <p:cNvCxnSpPr>
            <a:endCxn id="754" idx="2"/>
          </p:cNvCxnSpPr>
          <p:nvPr/>
        </p:nvCxnSpPr>
        <p:spPr>
          <a:xfrm flipH="1" rot="10800000">
            <a:off x="1316075" y="3306619"/>
            <a:ext cx="815100" cy="57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62" name="Google Shape;762;p87"/>
          <p:cNvCxnSpPr/>
          <p:nvPr/>
        </p:nvCxnSpPr>
        <p:spPr>
          <a:xfrm flipH="1" rot="10800000">
            <a:off x="1316150" y="3883744"/>
            <a:ext cx="815100" cy="57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63" name="Google Shape;763;p87"/>
          <p:cNvSpPr txBox="1"/>
          <p:nvPr/>
        </p:nvSpPr>
        <p:spPr>
          <a:xfrm>
            <a:off x="1020600" y="3164344"/>
            <a:ext cx="2955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1</a:t>
            </a:r>
            <a:endParaRPr/>
          </a:p>
        </p:txBody>
      </p:sp>
      <p:sp>
        <p:nvSpPr>
          <p:cNvPr id="764" name="Google Shape;764;p87"/>
          <p:cNvSpPr txBox="1"/>
          <p:nvPr/>
        </p:nvSpPr>
        <p:spPr>
          <a:xfrm>
            <a:off x="1020600" y="3741619"/>
            <a:ext cx="2955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2</a:t>
            </a:r>
            <a:endParaRPr/>
          </a:p>
        </p:txBody>
      </p:sp>
      <p:pic>
        <p:nvPicPr>
          <p:cNvPr id="765" name="Google Shape;76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025" y="1341129"/>
            <a:ext cx="4362679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025" y="1980488"/>
            <a:ext cx="4362674" cy="4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3843" y="677625"/>
            <a:ext cx="1853452" cy="557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88"/>
          <p:cNvSpPr/>
          <p:nvPr/>
        </p:nvSpPr>
        <p:spPr>
          <a:xfrm>
            <a:off x="2870589" y="1309369"/>
            <a:ext cx="1708200" cy="11904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88"/>
          <p:cNvSpPr txBox="1"/>
          <p:nvPr>
            <p:ph type="title"/>
          </p:nvPr>
        </p:nvSpPr>
        <p:spPr>
          <a:xfrm>
            <a:off x="228600" y="85725"/>
            <a:ext cx="8686800" cy="342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Gradient for training</a:t>
            </a:r>
            <a:endParaRPr/>
          </a:p>
        </p:txBody>
      </p:sp>
      <p:sp>
        <p:nvSpPr>
          <p:cNvPr id="774" name="Google Shape;774;p88"/>
          <p:cNvSpPr txBox="1"/>
          <p:nvPr>
            <p:ph idx="1" type="body"/>
          </p:nvPr>
        </p:nvSpPr>
        <p:spPr>
          <a:xfrm>
            <a:off x="228600" y="672188"/>
            <a:ext cx="8686800" cy="702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cs"/>
              <a:t>Need</a:t>
            </a:r>
            <a:endParaRPr/>
          </a:p>
        </p:txBody>
      </p:sp>
      <p:sp>
        <p:nvSpPr>
          <p:cNvPr id="775" name="Google Shape;775;p88"/>
          <p:cNvSpPr/>
          <p:nvPr/>
        </p:nvSpPr>
        <p:spPr>
          <a:xfrm>
            <a:off x="3515600" y="3451594"/>
            <a:ext cx="408900" cy="290100"/>
          </a:xfrm>
          <a:prstGeom prst="ellipse">
            <a:avLst/>
          </a:prstGeom>
          <a:solidFill>
            <a:srgbClr val="D9D9D9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+</a:t>
            </a:r>
            <a:endParaRPr/>
          </a:p>
        </p:txBody>
      </p:sp>
      <p:cxnSp>
        <p:nvCxnSpPr>
          <p:cNvPr id="776" name="Google Shape;776;p88"/>
          <p:cNvCxnSpPr>
            <a:stCxn id="775" idx="6"/>
            <a:endCxn id="777" idx="2"/>
          </p:cNvCxnSpPr>
          <p:nvPr/>
        </p:nvCxnSpPr>
        <p:spPr>
          <a:xfrm>
            <a:off x="3924500" y="3596644"/>
            <a:ext cx="561000" cy="3735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77" name="Google Shape;777;p88"/>
          <p:cNvSpPr/>
          <p:nvPr/>
        </p:nvSpPr>
        <p:spPr>
          <a:xfrm>
            <a:off x="4485600" y="3825206"/>
            <a:ext cx="408900" cy="290100"/>
          </a:xfrm>
          <a:prstGeom prst="ellipse">
            <a:avLst/>
          </a:prstGeom>
          <a:solidFill>
            <a:srgbClr val="D9D9D9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-</a:t>
            </a:r>
            <a:endParaRPr/>
          </a:p>
        </p:txBody>
      </p:sp>
      <p:sp>
        <p:nvSpPr>
          <p:cNvPr id="778" name="Google Shape;778;p88"/>
          <p:cNvSpPr/>
          <p:nvPr/>
        </p:nvSpPr>
        <p:spPr>
          <a:xfrm>
            <a:off x="5648327" y="3741619"/>
            <a:ext cx="644700" cy="457200"/>
          </a:xfrm>
          <a:prstGeom prst="ellipse">
            <a:avLst/>
          </a:prstGeom>
          <a:solidFill>
            <a:srgbClr val="D9D9D9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(z)</a:t>
            </a:r>
            <a:r>
              <a:rPr baseline="30000" lang="cs"/>
              <a:t>2</a:t>
            </a:r>
            <a:endParaRPr baseline="30000"/>
          </a:p>
        </p:txBody>
      </p:sp>
      <p:cxnSp>
        <p:nvCxnSpPr>
          <p:cNvPr id="779" name="Google Shape;779;p88"/>
          <p:cNvCxnSpPr>
            <a:stCxn id="777" idx="6"/>
            <a:endCxn id="778" idx="2"/>
          </p:cNvCxnSpPr>
          <p:nvPr/>
        </p:nvCxnSpPr>
        <p:spPr>
          <a:xfrm>
            <a:off x="4894500" y="3970256"/>
            <a:ext cx="753900" cy="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80" name="Google Shape;780;p88"/>
          <p:cNvCxnSpPr/>
          <p:nvPr/>
        </p:nvCxnSpPr>
        <p:spPr>
          <a:xfrm>
            <a:off x="6293025" y="3970219"/>
            <a:ext cx="753900" cy="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81" name="Google Shape;781;p88"/>
          <p:cNvCxnSpPr>
            <a:endCxn id="777" idx="3"/>
          </p:cNvCxnSpPr>
          <p:nvPr/>
        </p:nvCxnSpPr>
        <p:spPr>
          <a:xfrm flipH="1" rot="10800000">
            <a:off x="4100582" y="4072822"/>
            <a:ext cx="444900" cy="5823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82" name="Google Shape;782;p88"/>
          <p:cNvSpPr txBox="1"/>
          <p:nvPr/>
        </p:nvSpPr>
        <p:spPr>
          <a:xfrm>
            <a:off x="3948275" y="4655119"/>
            <a:ext cx="2955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3</a:t>
            </a:r>
            <a:endParaRPr/>
          </a:p>
        </p:txBody>
      </p:sp>
      <p:cxnSp>
        <p:nvCxnSpPr>
          <p:cNvPr id="783" name="Google Shape;783;p88"/>
          <p:cNvCxnSpPr>
            <a:stCxn id="784" idx="6"/>
            <a:endCxn id="775" idx="2"/>
          </p:cNvCxnSpPr>
          <p:nvPr/>
        </p:nvCxnSpPr>
        <p:spPr>
          <a:xfrm>
            <a:off x="2540075" y="3306619"/>
            <a:ext cx="975600" cy="2901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85" name="Google Shape;785;p88"/>
          <p:cNvCxnSpPr>
            <a:stCxn id="786" idx="6"/>
            <a:endCxn id="775" idx="2"/>
          </p:cNvCxnSpPr>
          <p:nvPr/>
        </p:nvCxnSpPr>
        <p:spPr>
          <a:xfrm flipH="1" rot="10800000">
            <a:off x="2540075" y="3596569"/>
            <a:ext cx="975600" cy="2901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86" name="Google Shape;786;p88"/>
          <p:cNvSpPr/>
          <p:nvPr/>
        </p:nvSpPr>
        <p:spPr>
          <a:xfrm>
            <a:off x="2131175" y="3741619"/>
            <a:ext cx="408900" cy="290100"/>
          </a:xfrm>
          <a:prstGeom prst="ellipse">
            <a:avLst/>
          </a:prstGeom>
          <a:solidFill>
            <a:srgbClr val="D9D9D9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s"/>
              <a:t>*</a:t>
            </a:r>
            <a:endParaRPr b="1"/>
          </a:p>
        </p:txBody>
      </p:sp>
      <p:sp>
        <p:nvSpPr>
          <p:cNvPr id="784" name="Google Shape;784;p88"/>
          <p:cNvSpPr/>
          <p:nvPr/>
        </p:nvSpPr>
        <p:spPr>
          <a:xfrm>
            <a:off x="2131175" y="3161569"/>
            <a:ext cx="408900" cy="290100"/>
          </a:xfrm>
          <a:prstGeom prst="ellipse">
            <a:avLst/>
          </a:prstGeom>
          <a:solidFill>
            <a:srgbClr val="D9D9D9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s"/>
              <a:t>*</a:t>
            </a:r>
            <a:endParaRPr b="1"/>
          </a:p>
        </p:txBody>
      </p:sp>
      <p:cxnSp>
        <p:nvCxnSpPr>
          <p:cNvPr id="787" name="Google Shape;787;p88"/>
          <p:cNvCxnSpPr>
            <a:endCxn id="786" idx="4"/>
          </p:cNvCxnSpPr>
          <p:nvPr/>
        </p:nvCxnSpPr>
        <p:spPr>
          <a:xfrm rot="10800000">
            <a:off x="2335625" y="4031719"/>
            <a:ext cx="287700" cy="4758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88" name="Google Shape;788;p88"/>
          <p:cNvCxnSpPr>
            <a:endCxn id="784" idx="0"/>
          </p:cNvCxnSpPr>
          <p:nvPr/>
        </p:nvCxnSpPr>
        <p:spPr>
          <a:xfrm flipH="1">
            <a:off x="2335625" y="2781769"/>
            <a:ext cx="404100" cy="3798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89" name="Google Shape;789;p88"/>
          <p:cNvSpPr txBox="1"/>
          <p:nvPr/>
        </p:nvSpPr>
        <p:spPr>
          <a:xfrm>
            <a:off x="2623325" y="4507463"/>
            <a:ext cx="4923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w</a:t>
            </a:r>
            <a:r>
              <a:rPr baseline="-25000" lang="cs"/>
              <a:t>1</a:t>
            </a:r>
            <a:endParaRPr baseline="-25000"/>
          </a:p>
        </p:txBody>
      </p:sp>
      <p:sp>
        <p:nvSpPr>
          <p:cNvPr id="790" name="Google Shape;790;p88"/>
          <p:cNvSpPr txBox="1"/>
          <p:nvPr/>
        </p:nvSpPr>
        <p:spPr>
          <a:xfrm>
            <a:off x="2672500" y="2532400"/>
            <a:ext cx="4923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w</a:t>
            </a:r>
            <a:r>
              <a:rPr baseline="-25000" lang="cs"/>
              <a:t>2</a:t>
            </a:r>
            <a:endParaRPr baseline="-25000"/>
          </a:p>
        </p:txBody>
      </p:sp>
      <p:cxnSp>
        <p:nvCxnSpPr>
          <p:cNvPr id="791" name="Google Shape;791;p88"/>
          <p:cNvCxnSpPr>
            <a:endCxn id="784" idx="2"/>
          </p:cNvCxnSpPr>
          <p:nvPr/>
        </p:nvCxnSpPr>
        <p:spPr>
          <a:xfrm flipH="1" rot="10800000">
            <a:off x="1316075" y="3306619"/>
            <a:ext cx="815100" cy="57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92" name="Google Shape;792;p88"/>
          <p:cNvCxnSpPr/>
          <p:nvPr/>
        </p:nvCxnSpPr>
        <p:spPr>
          <a:xfrm flipH="1" rot="10800000">
            <a:off x="1316150" y="3883744"/>
            <a:ext cx="815100" cy="570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93" name="Google Shape;793;p88"/>
          <p:cNvSpPr txBox="1"/>
          <p:nvPr/>
        </p:nvSpPr>
        <p:spPr>
          <a:xfrm>
            <a:off x="1020600" y="3164344"/>
            <a:ext cx="2955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1</a:t>
            </a:r>
            <a:endParaRPr/>
          </a:p>
        </p:txBody>
      </p:sp>
      <p:sp>
        <p:nvSpPr>
          <p:cNvPr id="794" name="Google Shape;794;p88"/>
          <p:cNvSpPr txBox="1"/>
          <p:nvPr/>
        </p:nvSpPr>
        <p:spPr>
          <a:xfrm>
            <a:off x="1020600" y="3741619"/>
            <a:ext cx="2955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2</a:t>
            </a:r>
            <a:endParaRPr/>
          </a:p>
        </p:txBody>
      </p:sp>
      <p:pic>
        <p:nvPicPr>
          <p:cNvPr id="795" name="Google Shape;795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940387"/>
            <a:ext cx="6719783" cy="4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1373087"/>
            <a:ext cx="6638805" cy="4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6852" y="3659466"/>
            <a:ext cx="78581" cy="164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2022" y="3235613"/>
            <a:ext cx="420750" cy="431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61450" y="3370013"/>
            <a:ext cx="611325" cy="38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8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12497" y="2969344"/>
            <a:ext cx="611325" cy="41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8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32522" y="2736113"/>
            <a:ext cx="483525" cy="398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8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43843" y="677625"/>
            <a:ext cx="1853452" cy="557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3"/>
          <p:cNvSpPr txBox="1"/>
          <p:nvPr>
            <p:ph type="title"/>
          </p:nvPr>
        </p:nvSpPr>
        <p:spPr>
          <a:xfrm>
            <a:off x="311700" y="333769"/>
            <a:ext cx="85206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What are neural networks?</a:t>
            </a:r>
            <a:endParaRPr/>
          </a:p>
        </p:txBody>
      </p:sp>
      <p:sp>
        <p:nvSpPr>
          <p:cNvPr id="201" name="Google Shape;201;p53"/>
          <p:cNvSpPr/>
          <p:nvPr/>
        </p:nvSpPr>
        <p:spPr>
          <a:xfrm>
            <a:off x="3577350" y="3291206"/>
            <a:ext cx="1768800" cy="1082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2" name="Google Shape;202;p53"/>
          <p:cNvCxnSpPr/>
          <p:nvPr/>
        </p:nvCxnSpPr>
        <p:spPr>
          <a:xfrm flipH="1" rot="10800000">
            <a:off x="2574090" y="3770222"/>
            <a:ext cx="958500" cy="6900"/>
          </a:xfrm>
          <a:prstGeom prst="straightConnector1">
            <a:avLst/>
          </a:prstGeom>
          <a:noFill/>
          <a:ln cap="flat" cmpd="sng" w="3175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03" name="Google Shape;203;p53"/>
          <p:cNvCxnSpPr/>
          <p:nvPr/>
        </p:nvCxnSpPr>
        <p:spPr>
          <a:xfrm flipH="1" rot="10800000">
            <a:off x="5390890" y="3770222"/>
            <a:ext cx="958500" cy="6900"/>
          </a:xfrm>
          <a:prstGeom prst="straightConnector1">
            <a:avLst/>
          </a:prstGeom>
          <a:noFill/>
          <a:ln cap="flat" cmpd="sng" w="3175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04" name="Google Shape;204;p53"/>
          <p:cNvSpPr txBox="1"/>
          <p:nvPr>
            <p:ph idx="1" type="body"/>
          </p:nvPr>
        </p:nvSpPr>
        <p:spPr>
          <a:xfrm>
            <a:off x="311700" y="864350"/>
            <a:ext cx="8600400" cy="25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s"/>
              <a:t>One of existing machine learning algorithms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s"/>
              <a:t>Complex and flexible functions (could be computationally expensive)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s"/>
              <a:t>Can learn to approximate a desired function from training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s"/>
              <a:t>Can accept large range of input types and produce large range of output types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s"/>
              <a:t>Can be “customized” to solve very different tasks.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53"/>
          <p:cNvPicPr preferRelativeResize="0"/>
          <p:nvPr/>
        </p:nvPicPr>
        <p:blipFill rotWithShape="1">
          <a:blip r:embed="rId3">
            <a:alphaModFix/>
          </a:blip>
          <a:srcRect b="9085" l="11006" r="4783" t="5604"/>
          <a:stretch/>
        </p:blipFill>
        <p:spPr>
          <a:xfrm>
            <a:off x="1108425" y="3322003"/>
            <a:ext cx="917850" cy="9032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6" name="Google Shape;206;p53"/>
          <p:cNvSpPr txBox="1"/>
          <p:nvPr/>
        </p:nvSpPr>
        <p:spPr>
          <a:xfrm>
            <a:off x="6591275" y="3376575"/>
            <a:ext cx="6549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/>
              <a:t>8</a:t>
            </a:r>
            <a:endParaRPr sz="48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89"/>
          <p:cNvSpPr txBox="1"/>
          <p:nvPr>
            <p:ph type="title"/>
          </p:nvPr>
        </p:nvSpPr>
        <p:spPr>
          <a:xfrm>
            <a:off x="228600" y="85725"/>
            <a:ext cx="8686800" cy="342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Full training  / stochastic algorithms</a:t>
            </a:r>
            <a:endParaRPr/>
          </a:p>
        </p:txBody>
      </p:sp>
      <p:sp>
        <p:nvSpPr>
          <p:cNvPr id="808" name="Google Shape;808;p89"/>
          <p:cNvSpPr txBox="1"/>
          <p:nvPr>
            <p:ph idx="1" type="body"/>
          </p:nvPr>
        </p:nvSpPr>
        <p:spPr>
          <a:xfrm>
            <a:off x="228600" y="557213"/>
            <a:ext cx="8686800" cy="30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cs"/>
              <a:t>Forward pass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cs"/>
              <a:t>Compute loss</a:t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cs"/>
              <a:t>Backward pass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cs"/>
              <a:t>Compute derivatives of objective fce with respect to net. parameters using chain rule / backpropagation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cs"/>
              <a:t>Update parameters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9" name="Google Shape;80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6647" y="690485"/>
            <a:ext cx="1996087" cy="11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3900" y="3857713"/>
            <a:ext cx="3571875" cy="985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90"/>
          <p:cNvSpPr txBox="1"/>
          <p:nvPr>
            <p:ph type="title"/>
          </p:nvPr>
        </p:nvSpPr>
        <p:spPr>
          <a:xfrm>
            <a:off x="228600" y="85725"/>
            <a:ext cx="8686800" cy="342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Stochastic/mini-batch gradient descent</a:t>
            </a:r>
            <a:endParaRPr/>
          </a:p>
        </p:txBody>
      </p:sp>
      <p:sp>
        <p:nvSpPr>
          <p:cNvPr id="816" name="Google Shape;816;p90"/>
          <p:cNvSpPr txBox="1"/>
          <p:nvPr>
            <p:ph idx="1" type="body"/>
          </p:nvPr>
        </p:nvSpPr>
        <p:spPr>
          <a:xfrm>
            <a:off x="228600" y="742950"/>
            <a:ext cx="8686800" cy="1885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cs"/>
              <a:t>Large datasets -&gt; too much computation per network update -&gt; inefficient training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s"/>
              <a:t>Estimate gradients on a small random part of the training set (mini-batch) and update network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s"/>
              <a:t>Stochastic Gradient Descent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90"/>
          <p:cNvSpPr/>
          <p:nvPr/>
        </p:nvSpPr>
        <p:spPr>
          <a:xfrm>
            <a:off x="1730900" y="4253625"/>
            <a:ext cx="3516300" cy="369600"/>
          </a:xfrm>
          <a:prstGeom prst="rect">
            <a:avLst/>
          </a:prstGeom>
          <a:solidFill>
            <a:schemeClr val="lt1"/>
          </a:solidFill>
          <a:ln cap="flat" cmpd="sng" w="31750">
            <a:solidFill>
              <a:srgbClr val="3157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8" name="Google Shape;818;p90"/>
          <p:cNvCxnSpPr/>
          <p:nvPr/>
        </p:nvCxnSpPr>
        <p:spPr>
          <a:xfrm>
            <a:off x="1889575" y="4263506"/>
            <a:ext cx="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9" name="Google Shape;819;p90"/>
          <p:cNvCxnSpPr/>
          <p:nvPr/>
        </p:nvCxnSpPr>
        <p:spPr>
          <a:xfrm>
            <a:off x="2041975" y="4263506"/>
            <a:ext cx="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0" name="Google Shape;820;p90"/>
          <p:cNvCxnSpPr/>
          <p:nvPr/>
        </p:nvCxnSpPr>
        <p:spPr>
          <a:xfrm>
            <a:off x="2194375" y="4263506"/>
            <a:ext cx="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1" name="Google Shape;821;p90"/>
          <p:cNvCxnSpPr/>
          <p:nvPr/>
        </p:nvCxnSpPr>
        <p:spPr>
          <a:xfrm>
            <a:off x="2346775" y="4263506"/>
            <a:ext cx="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2" name="Google Shape;822;p90"/>
          <p:cNvCxnSpPr/>
          <p:nvPr/>
        </p:nvCxnSpPr>
        <p:spPr>
          <a:xfrm>
            <a:off x="2499175" y="4263506"/>
            <a:ext cx="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3" name="Google Shape;823;p90"/>
          <p:cNvCxnSpPr/>
          <p:nvPr/>
        </p:nvCxnSpPr>
        <p:spPr>
          <a:xfrm>
            <a:off x="2651575" y="4263506"/>
            <a:ext cx="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4" name="Google Shape;824;p90"/>
          <p:cNvCxnSpPr/>
          <p:nvPr/>
        </p:nvCxnSpPr>
        <p:spPr>
          <a:xfrm>
            <a:off x="2803975" y="4263506"/>
            <a:ext cx="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90"/>
          <p:cNvCxnSpPr/>
          <p:nvPr/>
        </p:nvCxnSpPr>
        <p:spPr>
          <a:xfrm>
            <a:off x="2956375" y="4263506"/>
            <a:ext cx="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6" name="Google Shape;826;p90"/>
          <p:cNvCxnSpPr/>
          <p:nvPr/>
        </p:nvCxnSpPr>
        <p:spPr>
          <a:xfrm>
            <a:off x="3108775" y="4263506"/>
            <a:ext cx="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7" name="Google Shape;827;p90"/>
          <p:cNvCxnSpPr/>
          <p:nvPr/>
        </p:nvCxnSpPr>
        <p:spPr>
          <a:xfrm>
            <a:off x="3261175" y="4263506"/>
            <a:ext cx="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8" name="Google Shape;828;p90"/>
          <p:cNvCxnSpPr/>
          <p:nvPr/>
        </p:nvCxnSpPr>
        <p:spPr>
          <a:xfrm>
            <a:off x="3413575" y="4263506"/>
            <a:ext cx="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9" name="Google Shape;829;p90"/>
          <p:cNvCxnSpPr/>
          <p:nvPr/>
        </p:nvCxnSpPr>
        <p:spPr>
          <a:xfrm>
            <a:off x="3565975" y="4263506"/>
            <a:ext cx="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0" name="Google Shape;830;p90"/>
          <p:cNvCxnSpPr/>
          <p:nvPr/>
        </p:nvCxnSpPr>
        <p:spPr>
          <a:xfrm>
            <a:off x="3718375" y="4263506"/>
            <a:ext cx="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1" name="Google Shape;831;p90"/>
          <p:cNvCxnSpPr/>
          <p:nvPr/>
        </p:nvCxnSpPr>
        <p:spPr>
          <a:xfrm>
            <a:off x="3870775" y="4263506"/>
            <a:ext cx="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2" name="Google Shape;832;p90"/>
          <p:cNvCxnSpPr/>
          <p:nvPr/>
        </p:nvCxnSpPr>
        <p:spPr>
          <a:xfrm>
            <a:off x="4023175" y="4263506"/>
            <a:ext cx="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3" name="Google Shape;833;p90"/>
          <p:cNvCxnSpPr/>
          <p:nvPr/>
        </p:nvCxnSpPr>
        <p:spPr>
          <a:xfrm>
            <a:off x="4175575" y="4263506"/>
            <a:ext cx="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4" name="Google Shape;834;p90"/>
          <p:cNvCxnSpPr/>
          <p:nvPr/>
        </p:nvCxnSpPr>
        <p:spPr>
          <a:xfrm>
            <a:off x="4327975" y="4263506"/>
            <a:ext cx="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5" name="Google Shape;835;p90"/>
          <p:cNvCxnSpPr/>
          <p:nvPr/>
        </p:nvCxnSpPr>
        <p:spPr>
          <a:xfrm>
            <a:off x="4480375" y="4263506"/>
            <a:ext cx="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6" name="Google Shape;836;p90"/>
          <p:cNvCxnSpPr/>
          <p:nvPr/>
        </p:nvCxnSpPr>
        <p:spPr>
          <a:xfrm>
            <a:off x="4632775" y="4263506"/>
            <a:ext cx="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7" name="Google Shape;837;p90"/>
          <p:cNvCxnSpPr/>
          <p:nvPr/>
        </p:nvCxnSpPr>
        <p:spPr>
          <a:xfrm>
            <a:off x="4785175" y="4263506"/>
            <a:ext cx="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8" name="Google Shape;838;p90"/>
          <p:cNvCxnSpPr/>
          <p:nvPr/>
        </p:nvCxnSpPr>
        <p:spPr>
          <a:xfrm>
            <a:off x="4937575" y="4263506"/>
            <a:ext cx="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9" name="Google Shape;839;p90"/>
          <p:cNvCxnSpPr/>
          <p:nvPr/>
        </p:nvCxnSpPr>
        <p:spPr>
          <a:xfrm>
            <a:off x="5089975" y="4263506"/>
            <a:ext cx="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0" name="Google Shape;840;p90"/>
          <p:cNvSpPr txBox="1"/>
          <p:nvPr/>
        </p:nvSpPr>
        <p:spPr>
          <a:xfrm>
            <a:off x="914700" y="4174250"/>
            <a:ext cx="6624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2800"/>
              <a:t>D=</a:t>
            </a:r>
            <a:endParaRPr sz="2800"/>
          </a:p>
        </p:txBody>
      </p:sp>
      <p:sp>
        <p:nvSpPr>
          <p:cNvPr id="841" name="Google Shape;841;p90"/>
          <p:cNvSpPr/>
          <p:nvPr/>
        </p:nvSpPr>
        <p:spPr>
          <a:xfrm>
            <a:off x="2722225" y="3226594"/>
            <a:ext cx="1377900" cy="369600"/>
          </a:xfrm>
          <a:prstGeom prst="rect">
            <a:avLst/>
          </a:prstGeom>
          <a:solidFill>
            <a:srgbClr val="93C47D"/>
          </a:solidFill>
          <a:ln cap="flat" cmpd="sng" w="31750">
            <a:solidFill>
              <a:srgbClr val="3157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2" name="Google Shape;842;p90"/>
          <p:cNvCxnSpPr/>
          <p:nvPr/>
        </p:nvCxnSpPr>
        <p:spPr>
          <a:xfrm>
            <a:off x="2880900" y="3236475"/>
            <a:ext cx="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3" name="Google Shape;843;p90"/>
          <p:cNvCxnSpPr/>
          <p:nvPr/>
        </p:nvCxnSpPr>
        <p:spPr>
          <a:xfrm>
            <a:off x="3033300" y="3236475"/>
            <a:ext cx="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4" name="Google Shape;844;p90"/>
          <p:cNvCxnSpPr/>
          <p:nvPr/>
        </p:nvCxnSpPr>
        <p:spPr>
          <a:xfrm>
            <a:off x="3185700" y="3236475"/>
            <a:ext cx="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5" name="Google Shape;845;p90"/>
          <p:cNvCxnSpPr/>
          <p:nvPr/>
        </p:nvCxnSpPr>
        <p:spPr>
          <a:xfrm>
            <a:off x="3338100" y="3236475"/>
            <a:ext cx="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6" name="Google Shape;846;p90"/>
          <p:cNvCxnSpPr/>
          <p:nvPr/>
        </p:nvCxnSpPr>
        <p:spPr>
          <a:xfrm>
            <a:off x="3490500" y="3236475"/>
            <a:ext cx="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7" name="Google Shape;847;p90"/>
          <p:cNvCxnSpPr/>
          <p:nvPr/>
        </p:nvCxnSpPr>
        <p:spPr>
          <a:xfrm>
            <a:off x="3642900" y="3236475"/>
            <a:ext cx="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8" name="Google Shape;848;p90"/>
          <p:cNvCxnSpPr/>
          <p:nvPr/>
        </p:nvCxnSpPr>
        <p:spPr>
          <a:xfrm>
            <a:off x="3795300" y="3236475"/>
            <a:ext cx="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9" name="Google Shape;849;p90"/>
          <p:cNvCxnSpPr/>
          <p:nvPr/>
        </p:nvCxnSpPr>
        <p:spPr>
          <a:xfrm>
            <a:off x="3947700" y="3236475"/>
            <a:ext cx="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0" name="Google Shape;850;p90"/>
          <p:cNvCxnSpPr/>
          <p:nvPr/>
        </p:nvCxnSpPr>
        <p:spPr>
          <a:xfrm>
            <a:off x="4100100" y="3236475"/>
            <a:ext cx="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1" name="Google Shape;851;p90"/>
          <p:cNvCxnSpPr/>
          <p:nvPr/>
        </p:nvCxnSpPr>
        <p:spPr>
          <a:xfrm flipH="1" rot="10800000">
            <a:off x="2105025" y="3592969"/>
            <a:ext cx="697500" cy="72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2" name="Google Shape;852;p90"/>
          <p:cNvCxnSpPr/>
          <p:nvPr/>
        </p:nvCxnSpPr>
        <p:spPr>
          <a:xfrm flipH="1" rot="10800000">
            <a:off x="2895050" y="3598988"/>
            <a:ext cx="67200" cy="74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3" name="Google Shape;853;p90"/>
          <p:cNvCxnSpPr/>
          <p:nvPr/>
        </p:nvCxnSpPr>
        <p:spPr>
          <a:xfrm rot="10800000">
            <a:off x="3074375" y="3592988"/>
            <a:ext cx="274500" cy="75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4" name="Google Shape;854;p90"/>
          <p:cNvCxnSpPr/>
          <p:nvPr/>
        </p:nvCxnSpPr>
        <p:spPr>
          <a:xfrm rot="10800000">
            <a:off x="3238588" y="3577219"/>
            <a:ext cx="274500" cy="75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5" name="Google Shape;855;p90"/>
          <p:cNvCxnSpPr>
            <a:endCxn id="841" idx="2"/>
          </p:cNvCxnSpPr>
          <p:nvPr/>
        </p:nvCxnSpPr>
        <p:spPr>
          <a:xfrm rot="10800000">
            <a:off x="3411175" y="3596194"/>
            <a:ext cx="534300" cy="77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6" name="Google Shape;856;p90"/>
          <p:cNvCxnSpPr/>
          <p:nvPr/>
        </p:nvCxnSpPr>
        <p:spPr>
          <a:xfrm rot="10800000">
            <a:off x="3585750" y="3599306"/>
            <a:ext cx="662400" cy="78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7" name="Google Shape;857;p90"/>
          <p:cNvCxnSpPr/>
          <p:nvPr/>
        </p:nvCxnSpPr>
        <p:spPr>
          <a:xfrm rot="10800000">
            <a:off x="3881875" y="3604088"/>
            <a:ext cx="979800" cy="76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8" name="Google Shape;858;p90"/>
          <p:cNvCxnSpPr/>
          <p:nvPr/>
        </p:nvCxnSpPr>
        <p:spPr>
          <a:xfrm rot="10800000">
            <a:off x="3990325" y="3604088"/>
            <a:ext cx="1165500" cy="74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9" name="Google Shape;859;p90"/>
          <p:cNvCxnSpPr/>
          <p:nvPr/>
        </p:nvCxnSpPr>
        <p:spPr>
          <a:xfrm rot="10800000">
            <a:off x="3761875" y="3623006"/>
            <a:ext cx="979800" cy="76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0" name="Google Shape;860;p90"/>
          <p:cNvSpPr txBox="1"/>
          <p:nvPr/>
        </p:nvSpPr>
        <p:spPr>
          <a:xfrm>
            <a:off x="585900" y="3145275"/>
            <a:ext cx="21426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2800"/>
              <a:t>mini-batch=</a:t>
            </a:r>
            <a:endParaRPr sz="2800"/>
          </a:p>
        </p:txBody>
      </p:sp>
      <p:sp>
        <p:nvSpPr>
          <p:cNvPr id="861" name="Google Shape;861;p90"/>
          <p:cNvSpPr txBox="1"/>
          <p:nvPr>
            <p:ph idx="1" type="body"/>
          </p:nvPr>
        </p:nvSpPr>
        <p:spPr>
          <a:xfrm>
            <a:off x="5318275" y="4253625"/>
            <a:ext cx="8686800" cy="702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cs"/>
              <a:t>Gives exact</a:t>
            </a:r>
            <a:endParaRPr/>
          </a:p>
        </p:txBody>
      </p:sp>
      <p:pic>
        <p:nvPicPr>
          <p:cNvPr id="862" name="Google Shape;862;p90"/>
          <p:cNvPicPr preferRelativeResize="0"/>
          <p:nvPr/>
        </p:nvPicPr>
        <p:blipFill rotWithShape="1">
          <a:blip r:embed="rId3">
            <a:alphaModFix/>
          </a:blip>
          <a:srcRect b="0" l="0" r="73196" t="0"/>
          <a:stretch/>
        </p:blipFill>
        <p:spPr>
          <a:xfrm>
            <a:off x="6666849" y="4199100"/>
            <a:ext cx="493100" cy="557375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90"/>
          <p:cNvSpPr txBox="1"/>
          <p:nvPr>
            <p:ph idx="1" type="body"/>
          </p:nvPr>
        </p:nvSpPr>
        <p:spPr>
          <a:xfrm>
            <a:off x="4338250" y="3203888"/>
            <a:ext cx="8686800" cy="702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cs"/>
              <a:t>Gives approximate</a:t>
            </a:r>
            <a:endParaRPr/>
          </a:p>
        </p:txBody>
      </p:sp>
      <p:pic>
        <p:nvPicPr>
          <p:cNvPr id="864" name="Google Shape;864;p90"/>
          <p:cNvPicPr preferRelativeResize="0"/>
          <p:nvPr/>
        </p:nvPicPr>
        <p:blipFill rotWithShape="1">
          <a:blip r:embed="rId3">
            <a:alphaModFix/>
          </a:blip>
          <a:srcRect b="0" l="0" r="73196" t="0"/>
          <a:stretch/>
        </p:blipFill>
        <p:spPr>
          <a:xfrm>
            <a:off x="6410175" y="3162350"/>
            <a:ext cx="419950" cy="5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075" y="2542741"/>
            <a:ext cx="3517950" cy="528187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90"/>
          <p:cNvSpPr/>
          <p:nvPr/>
        </p:nvSpPr>
        <p:spPr>
          <a:xfrm>
            <a:off x="2055425" y="4261150"/>
            <a:ext cx="138900" cy="359700"/>
          </a:xfrm>
          <a:prstGeom prst="rect">
            <a:avLst/>
          </a:prstGeom>
          <a:solidFill>
            <a:srgbClr val="93C47D"/>
          </a:solidFill>
          <a:ln cap="flat" cmpd="sng" w="31750">
            <a:solidFill>
              <a:srgbClr val="3157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90"/>
          <p:cNvSpPr/>
          <p:nvPr/>
        </p:nvSpPr>
        <p:spPr>
          <a:xfrm>
            <a:off x="2810725" y="4258575"/>
            <a:ext cx="138900" cy="359700"/>
          </a:xfrm>
          <a:prstGeom prst="rect">
            <a:avLst/>
          </a:prstGeom>
          <a:solidFill>
            <a:srgbClr val="93C47D"/>
          </a:solidFill>
          <a:ln cap="flat" cmpd="sng" w="31750">
            <a:solidFill>
              <a:srgbClr val="3157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90"/>
          <p:cNvSpPr/>
          <p:nvPr/>
        </p:nvSpPr>
        <p:spPr>
          <a:xfrm>
            <a:off x="3267925" y="4258575"/>
            <a:ext cx="138900" cy="359700"/>
          </a:xfrm>
          <a:prstGeom prst="rect">
            <a:avLst/>
          </a:prstGeom>
          <a:solidFill>
            <a:srgbClr val="93C47D"/>
          </a:solidFill>
          <a:ln cap="flat" cmpd="sng" w="31750">
            <a:solidFill>
              <a:srgbClr val="3157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90"/>
          <p:cNvSpPr/>
          <p:nvPr/>
        </p:nvSpPr>
        <p:spPr>
          <a:xfrm>
            <a:off x="3430200" y="4263525"/>
            <a:ext cx="138900" cy="359700"/>
          </a:xfrm>
          <a:prstGeom prst="rect">
            <a:avLst/>
          </a:prstGeom>
          <a:solidFill>
            <a:srgbClr val="93C47D"/>
          </a:solidFill>
          <a:ln cap="flat" cmpd="sng" w="31750">
            <a:solidFill>
              <a:srgbClr val="3157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90"/>
          <p:cNvSpPr/>
          <p:nvPr/>
        </p:nvSpPr>
        <p:spPr>
          <a:xfrm>
            <a:off x="3877525" y="4258575"/>
            <a:ext cx="138900" cy="359700"/>
          </a:xfrm>
          <a:prstGeom prst="rect">
            <a:avLst/>
          </a:prstGeom>
          <a:solidFill>
            <a:srgbClr val="93C47D"/>
          </a:solidFill>
          <a:ln cap="flat" cmpd="sng" w="31750">
            <a:solidFill>
              <a:srgbClr val="3157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90"/>
          <p:cNvSpPr/>
          <p:nvPr/>
        </p:nvSpPr>
        <p:spPr>
          <a:xfrm>
            <a:off x="4182325" y="4263538"/>
            <a:ext cx="138900" cy="359700"/>
          </a:xfrm>
          <a:prstGeom prst="rect">
            <a:avLst/>
          </a:prstGeom>
          <a:solidFill>
            <a:srgbClr val="93C47D"/>
          </a:solidFill>
          <a:ln cap="flat" cmpd="sng" w="31750">
            <a:solidFill>
              <a:srgbClr val="3157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90"/>
          <p:cNvSpPr/>
          <p:nvPr/>
        </p:nvSpPr>
        <p:spPr>
          <a:xfrm>
            <a:off x="4639525" y="4263538"/>
            <a:ext cx="138900" cy="359700"/>
          </a:xfrm>
          <a:prstGeom prst="rect">
            <a:avLst/>
          </a:prstGeom>
          <a:solidFill>
            <a:srgbClr val="93C47D"/>
          </a:solidFill>
          <a:ln cap="flat" cmpd="sng" w="31750">
            <a:solidFill>
              <a:srgbClr val="3157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90"/>
          <p:cNvSpPr/>
          <p:nvPr/>
        </p:nvSpPr>
        <p:spPr>
          <a:xfrm>
            <a:off x="4791925" y="4258563"/>
            <a:ext cx="138900" cy="359700"/>
          </a:xfrm>
          <a:prstGeom prst="rect">
            <a:avLst/>
          </a:prstGeom>
          <a:solidFill>
            <a:srgbClr val="93C47D"/>
          </a:solidFill>
          <a:ln cap="flat" cmpd="sng" w="31750">
            <a:solidFill>
              <a:srgbClr val="3157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90"/>
          <p:cNvSpPr/>
          <p:nvPr/>
        </p:nvSpPr>
        <p:spPr>
          <a:xfrm>
            <a:off x="5089975" y="4258563"/>
            <a:ext cx="138900" cy="359700"/>
          </a:xfrm>
          <a:prstGeom prst="rect">
            <a:avLst/>
          </a:prstGeom>
          <a:solidFill>
            <a:srgbClr val="93C47D"/>
          </a:solidFill>
          <a:ln cap="flat" cmpd="sng" w="31750">
            <a:solidFill>
              <a:srgbClr val="3157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91"/>
          <p:cNvSpPr txBox="1"/>
          <p:nvPr>
            <p:ph type="title"/>
          </p:nvPr>
        </p:nvSpPr>
        <p:spPr>
          <a:xfrm>
            <a:off x="228600" y="171450"/>
            <a:ext cx="8686800" cy="72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Train good model and guess real-world performance</a:t>
            </a:r>
            <a:endParaRPr/>
          </a:p>
        </p:txBody>
      </p:sp>
      <p:sp>
        <p:nvSpPr>
          <p:cNvPr id="880" name="Google Shape;880;p91"/>
          <p:cNvSpPr txBox="1"/>
          <p:nvPr>
            <p:ph idx="1" type="body"/>
          </p:nvPr>
        </p:nvSpPr>
        <p:spPr>
          <a:xfrm>
            <a:off x="228600" y="1045894"/>
            <a:ext cx="8686800" cy="400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cs"/>
              <a:t>Training set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cs"/>
              <a:t>Train models on this set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cs"/>
              <a:t>In domain data, similar problems, synthetic, generated, augmented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s"/>
              <a:t>Validation set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cs"/>
              <a:t>Evaluate models, tune hyperparameters, choose alg. and architecture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cs"/>
              <a:t>Same (iid) as training set?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s"/>
              <a:t>Test set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cs"/>
              <a:t>Estimate real-world performance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cs"/>
              <a:t>Data ideally from real world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cs"/>
              <a:t>Loss is usually different than the target metric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cs"/>
              <a:t>Loss can improve while “accuracy” gets worse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92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Data in neural networks </a:t>
            </a:r>
            <a:endParaRPr/>
          </a:p>
        </p:txBody>
      </p:sp>
      <p:sp>
        <p:nvSpPr>
          <p:cNvPr id="886" name="Google Shape;886;p92"/>
          <p:cNvSpPr txBox="1"/>
          <p:nvPr>
            <p:ph idx="1" type="body"/>
          </p:nvPr>
        </p:nvSpPr>
        <p:spPr>
          <a:xfrm>
            <a:off x="228600" y="742950"/>
            <a:ext cx="8686800" cy="400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cs"/>
              <a:t>Batch of vectors -       2D tensor   {B, C}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cs"/>
              <a:t>Batch of sequences - 3D tensor   {B, t, C} / {B, C, t}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cs"/>
              <a:t>Batch of images -       4D tensor   {B, H, W, C} / {B, C, H, W}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7" name="Google Shape;88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1800" y="2142200"/>
            <a:ext cx="4954000" cy="263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93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Pytorch introduction / basics of tensors </a:t>
            </a:r>
            <a:endParaRPr/>
          </a:p>
        </p:txBody>
      </p:sp>
      <p:sp>
        <p:nvSpPr>
          <p:cNvPr id="893" name="Google Shape;893;p93"/>
          <p:cNvSpPr txBox="1"/>
          <p:nvPr>
            <p:ph idx="1" type="body"/>
          </p:nvPr>
        </p:nvSpPr>
        <p:spPr>
          <a:xfrm>
            <a:off x="228600" y="736650"/>
            <a:ext cx="8686800" cy="401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cs" u="sng">
                <a:solidFill>
                  <a:schemeClr val="hlink"/>
                </a:solidFill>
                <a:hlinkClick r:id="rId3"/>
              </a:rPr>
              <a:t>https://colab.research.google.com/drive/1cHv9lB3cUWjyFrTQXiXtOWgxETFLXeQW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cs"/>
              <a:t>The same as Numy with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cs"/>
              <a:t>	Automatic differentiation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cs"/>
              <a:t>	GPU support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cs"/>
              <a:t>	Neural network layers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cs"/>
              <a:t>	Loss functions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cs"/>
              <a:t>	Optimization algorithms for neural networks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cs"/>
              <a:t>	Datasets, data augmentation, predefined networks, pretrained network, ...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94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Neural networks for structured data</a:t>
            </a:r>
            <a:endParaRPr/>
          </a:p>
        </p:txBody>
      </p:sp>
      <p:sp>
        <p:nvSpPr>
          <p:cNvPr id="899" name="Google Shape;899;p94"/>
          <p:cNvSpPr txBox="1"/>
          <p:nvPr>
            <p:ph idx="1" type="body"/>
          </p:nvPr>
        </p:nvSpPr>
        <p:spPr>
          <a:xfrm>
            <a:off x="228600" y="742950"/>
            <a:ext cx="8686800" cy="400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0" name="Google Shape;900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800" y="833831"/>
            <a:ext cx="6100800" cy="4067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95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Local cues</a:t>
            </a:r>
            <a:endParaRPr/>
          </a:p>
        </p:txBody>
      </p:sp>
      <p:pic>
        <p:nvPicPr>
          <p:cNvPr descr="D:\SVNRepository\prezentace\2010 - Joensuu - image classification\out.jpg" id="906" name="Google Shape;906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450" y="667941"/>
            <a:ext cx="5491163" cy="4118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96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cs">
                <a:solidFill>
                  <a:schemeClr val="dk1"/>
                </a:solidFill>
              </a:rPr>
              <a:t>Local cues</a:t>
            </a:r>
            <a:endParaRPr/>
          </a:p>
        </p:txBody>
      </p:sp>
      <p:sp>
        <p:nvSpPr>
          <p:cNvPr id="912" name="Google Shape;912;p96"/>
          <p:cNvSpPr txBox="1"/>
          <p:nvPr>
            <p:ph idx="12" type="sldNum"/>
          </p:nvPr>
        </p:nvSpPr>
        <p:spPr>
          <a:xfrm>
            <a:off x="8153400" y="4857750"/>
            <a:ext cx="7620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fld id="{00000000-1234-1234-1234-123412341234}" type="slidenum">
              <a:rPr lang="c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3" name="Google Shape;913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9175" y="708422"/>
            <a:ext cx="5203032" cy="3901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97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Image representations</a:t>
            </a:r>
            <a:endParaRPr/>
          </a:p>
        </p:txBody>
      </p:sp>
      <p:pic>
        <p:nvPicPr>
          <p:cNvPr id="919" name="Google Shape;919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964147"/>
            <a:ext cx="3206972" cy="33483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friedmanarchives.com/Skateboarding/images/Silhouette%208x10%20300%20dpi.jpg" id="920" name="Google Shape;920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2619" y="767823"/>
            <a:ext cx="3092086" cy="3741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98"/>
          <p:cNvSpPr txBox="1"/>
          <p:nvPr>
            <p:ph type="title"/>
          </p:nvPr>
        </p:nvSpPr>
        <p:spPr>
          <a:xfrm>
            <a:off x="156500" y="135938"/>
            <a:ext cx="86868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Layers for images?</a:t>
            </a:r>
            <a:endParaRPr/>
          </a:p>
        </p:txBody>
      </p:sp>
      <p:sp>
        <p:nvSpPr>
          <p:cNvPr id="926" name="Google Shape;926;p98"/>
          <p:cNvSpPr txBox="1"/>
          <p:nvPr>
            <p:ph idx="1" type="body"/>
          </p:nvPr>
        </p:nvSpPr>
        <p:spPr>
          <a:xfrm>
            <a:off x="228600" y="742950"/>
            <a:ext cx="8686800" cy="400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cs"/>
              <a:t>Which mathematical operation fits?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cs"/>
              <a:t>Is local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cs"/>
              <a:t>Processes each part of input the same way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cs"/>
              <a:t>Is linear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cs"/>
              <a:t>Is the building block of neural networks for images, sound, ...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4"/>
          <p:cNvSpPr txBox="1"/>
          <p:nvPr>
            <p:ph type="title"/>
          </p:nvPr>
        </p:nvSpPr>
        <p:spPr>
          <a:xfrm>
            <a:off x="311700" y="333769"/>
            <a:ext cx="85206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Why?</a:t>
            </a:r>
            <a:endParaRPr/>
          </a:p>
        </p:txBody>
      </p:sp>
      <p:sp>
        <p:nvSpPr>
          <p:cNvPr id="212" name="Google Shape;212;p54"/>
          <p:cNvSpPr txBox="1"/>
          <p:nvPr>
            <p:ph idx="1" type="body"/>
          </p:nvPr>
        </p:nvSpPr>
        <p:spPr>
          <a:xfrm>
            <a:off x="311700" y="864356"/>
            <a:ext cx="8520600" cy="25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s"/>
              <a:t>Scales with computation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s"/>
              <a:t>Scales with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s"/>
              <a:t>General framework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s"/>
              <a:t>State of the art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s"/>
              <a:t>Massive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s"/>
              <a:t>Mature tools</a:t>
            </a:r>
            <a:endParaRPr/>
          </a:p>
        </p:txBody>
      </p:sp>
      <p:pic>
        <p:nvPicPr>
          <p:cNvPr id="213" name="Google Shape;21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8575" y="1954225"/>
            <a:ext cx="5124025" cy="28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99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History of Convolutional Networks</a:t>
            </a:r>
            <a:endParaRPr/>
          </a:p>
        </p:txBody>
      </p:sp>
      <p:sp>
        <p:nvSpPr>
          <p:cNvPr id="932" name="Google Shape;932;p99"/>
          <p:cNvSpPr txBox="1"/>
          <p:nvPr>
            <p:ph idx="1" type="body"/>
          </p:nvPr>
        </p:nvSpPr>
        <p:spPr>
          <a:xfrm>
            <a:off x="228600" y="742950"/>
            <a:ext cx="86868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cs"/>
              <a:t>1980</a:t>
            </a:r>
            <a:r>
              <a:rPr lang="cs"/>
              <a:t> – Kunihiko Fukushima – </a:t>
            </a:r>
            <a:r>
              <a:rPr b="1" lang="cs"/>
              <a:t>Neocognitron</a:t>
            </a:r>
            <a:r>
              <a:rPr lang="cs"/>
              <a:t>: A Self-organizing Neural Network Model for a Mechanism of Pattern Recognition Unaffected by Shift in Position</a:t>
            </a:r>
            <a:endParaRPr/>
          </a:p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cs"/>
              <a:t>1986</a:t>
            </a:r>
            <a:r>
              <a:rPr lang="cs"/>
              <a:t> – Hinton, Rumelhart, Williams, McClelland - </a:t>
            </a:r>
            <a:r>
              <a:rPr b="1" lang="cs"/>
              <a:t>Backpropagation</a:t>
            </a:r>
            <a:r>
              <a:rPr lang="cs"/>
              <a:t> 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cs"/>
              <a:t>1998</a:t>
            </a:r>
            <a:r>
              <a:rPr lang="cs"/>
              <a:t> – LeCun et al.: Gradient-Based Learning Applied to Document Recognition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cs"/>
              <a:t>2012</a:t>
            </a:r>
            <a:r>
              <a:rPr lang="cs"/>
              <a:t> – Krizhevsky et al.: ImageNet Classification with Deep Convolutional Neural Networks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cs"/>
              <a:t>2013-today</a:t>
            </a:r>
            <a:r>
              <a:rPr lang="cs"/>
              <a:t> – explosion of applications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00"/>
          <p:cNvSpPr txBox="1"/>
          <p:nvPr>
            <p:ph type="title"/>
          </p:nvPr>
        </p:nvSpPr>
        <p:spPr>
          <a:xfrm>
            <a:off x="228600" y="85725"/>
            <a:ext cx="8686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Convolution</a:t>
            </a:r>
            <a:endParaRPr/>
          </a:p>
        </p:txBody>
      </p:sp>
      <p:grpSp>
        <p:nvGrpSpPr>
          <p:cNvPr id="938" name="Google Shape;938;p100"/>
          <p:cNvGrpSpPr/>
          <p:nvPr/>
        </p:nvGrpSpPr>
        <p:grpSpPr>
          <a:xfrm>
            <a:off x="4487346" y="2400244"/>
            <a:ext cx="4360626" cy="2381187"/>
            <a:chOff x="530600" y="1363125"/>
            <a:chExt cx="7868326" cy="4445001"/>
          </a:xfrm>
        </p:grpSpPr>
        <p:pic>
          <p:nvPicPr>
            <p:cNvPr id="939" name="Google Shape;939;p100"/>
            <p:cNvPicPr preferRelativeResize="0"/>
            <p:nvPr/>
          </p:nvPicPr>
          <p:blipFill rotWithShape="1">
            <a:blip r:embed="rId3">
              <a:alphaModFix/>
            </a:blip>
            <a:srcRect b="9318" l="13539" r="9919" t="9578"/>
            <a:stretch/>
          </p:blipFill>
          <p:spPr>
            <a:xfrm>
              <a:off x="3826925" y="1363125"/>
              <a:ext cx="4572001" cy="44450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40" name="Google Shape;940;p100"/>
            <p:cNvGrpSpPr/>
            <p:nvPr/>
          </p:nvGrpSpPr>
          <p:grpSpPr>
            <a:xfrm>
              <a:off x="530600" y="2466200"/>
              <a:ext cx="2378450" cy="2135500"/>
              <a:chOff x="530600" y="2466200"/>
              <a:chExt cx="2378450" cy="2135500"/>
            </a:xfrm>
          </p:grpSpPr>
          <p:pic>
            <p:nvPicPr>
              <p:cNvPr descr="http://www.robots.ox.ac.uk/~vgg/research/texclass/figs/with/mr8filters.jpg" id="941" name="Google Shape;941;p100"/>
              <p:cNvPicPr preferRelativeResize="0"/>
              <p:nvPr/>
            </p:nvPicPr>
            <p:blipFill rotWithShape="1">
              <a:blip r:embed="rId4">
                <a:alphaModFix/>
              </a:blip>
              <a:srcRect b="83705" l="1722" r="83437" t="1367"/>
              <a:stretch/>
            </p:blipFill>
            <p:spPr>
              <a:xfrm>
                <a:off x="530600" y="3753775"/>
                <a:ext cx="838141" cy="847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robots.ox.ac.uk/~vgg/research/texclass/figs/with/mr8filters.jpg" id="942" name="Google Shape;942;p100"/>
              <p:cNvPicPr preferRelativeResize="0"/>
              <p:nvPr/>
            </p:nvPicPr>
            <p:blipFill rotWithShape="1">
              <a:blip r:embed="rId4">
                <a:alphaModFix/>
              </a:blip>
              <a:srcRect b="83749" l="83714" r="0" t="1412"/>
              <a:stretch/>
            </p:blipFill>
            <p:spPr>
              <a:xfrm>
                <a:off x="1930338" y="2466200"/>
                <a:ext cx="978712" cy="8967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robots.ox.ac.uk/~vgg/research/texclass/figs/with/mr8filters.jpg" id="943" name="Google Shape;943;p100"/>
              <p:cNvPicPr preferRelativeResize="0"/>
              <p:nvPr/>
            </p:nvPicPr>
            <p:blipFill rotWithShape="1">
              <a:blip r:embed="rId4">
                <a:alphaModFix/>
              </a:blip>
              <a:srcRect b="83861" l="51006" r="35204" t="1468"/>
              <a:stretch/>
            </p:blipFill>
            <p:spPr>
              <a:xfrm>
                <a:off x="530600" y="2467177"/>
                <a:ext cx="838141" cy="8967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robots.ox.ac.uk/~vgg/research/texclass/figs/with/mr8filters.jpg" id="944" name="Google Shape;944;p100"/>
              <p:cNvPicPr preferRelativeResize="0"/>
              <p:nvPr/>
            </p:nvPicPr>
            <p:blipFill rotWithShape="1">
              <a:blip r:embed="rId4">
                <a:alphaModFix/>
              </a:blip>
              <a:srcRect b="83847" l="33150" r="50785" t="1599"/>
              <a:stretch/>
            </p:blipFill>
            <p:spPr>
              <a:xfrm>
                <a:off x="1883004" y="3689726"/>
                <a:ext cx="978709" cy="89176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45" name="Google Shape;945;p100"/>
          <p:cNvSpPr txBox="1"/>
          <p:nvPr>
            <p:ph idx="1" type="body"/>
          </p:nvPr>
        </p:nvSpPr>
        <p:spPr>
          <a:xfrm>
            <a:off x="0" y="742950"/>
            <a:ext cx="9051000" cy="126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cs"/>
              <a:t>Linear operation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cs"/>
              <a:t>(matrix multiplication on small neighborhood)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s"/>
              <a:t>Output: Map of local similarity of input and conv. kernel</a:t>
            </a:r>
            <a:endParaRPr/>
          </a:p>
        </p:txBody>
      </p:sp>
      <p:pic>
        <p:nvPicPr>
          <p:cNvPr id="946" name="Google Shape;946;p100"/>
          <p:cNvPicPr preferRelativeResize="0"/>
          <p:nvPr/>
        </p:nvPicPr>
        <p:blipFill rotWithShape="1">
          <a:blip r:embed="rId5">
            <a:alphaModFix/>
          </a:blip>
          <a:srcRect b="0" l="0" r="0" t="19756"/>
          <a:stretch/>
        </p:blipFill>
        <p:spPr>
          <a:xfrm>
            <a:off x="18363" y="2571750"/>
            <a:ext cx="4293937" cy="1993894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100"/>
          <p:cNvSpPr txBox="1"/>
          <p:nvPr/>
        </p:nvSpPr>
        <p:spPr>
          <a:xfrm>
            <a:off x="0" y="4796400"/>
            <a:ext cx="91440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1000">
                <a:solidFill>
                  <a:schemeClr val="dk1"/>
                </a:solidFill>
              </a:rPr>
              <a:t>Image from:Basavarajaiah. 6 basic things to know about Convolution. https://medium.com/@bdhuma/6-basic-things-to-know-about-convolution-daef5e1bc411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01"/>
          <p:cNvSpPr txBox="1"/>
          <p:nvPr>
            <p:ph type="title"/>
          </p:nvPr>
        </p:nvSpPr>
        <p:spPr>
          <a:xfrm>
            <a:off x="228600" y="85725"/>
            <a:ext cx="8686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Convolutional layer</a:t>
            </a:r>
            <a:endParaRPr/>
          </a:p>
        </p:txBody>
      </p:sp>
      <p:pic>
        <p:nvPicPr>
          <p:cNvPr id="953" name="Google Shape;953;p101"/>
          <p:cNvPicPr preferRelativeResize="0"/>
          <p:nvPr/>
        </p:nvPicPr>
        <p:blipFill rotWithShape="1">
          <a:blip r:embed="rId3">
            <a:alphaModFix/>
          </a:blip>
          <a:srcRect b="53777" l="13540" r="53440" t="9578"/>
          <a:stretch/>
        </p:blipFill>
        <p:spPr>
          <a:xfrm>
            <a:off x="5908924" y="1635187"/>
            <a:ext cx="2201325" cy="17145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robots.ox.ac.uk/~vgg/research/texclass/figs/with/mr8filters.jpg" id="954" name="Google Shape;954;p101"/>
          <p:cNvPicPr preferRelativeResize="0"/>
          <p:nvPr/>
        </p:nvPicPr>
        <p:blipFill rotWithShape="1">
          <a:blip r:embed="rId4">
            <a:alphaModFix/>
          </a:blip>
          <a:srcRect b="83861" l="51006" r="35204" t="1468"/>
          <a:stretch/>
        </p:blipFill>
        <p:spPr>
          <a:xfrm>
            <a:off x="4128233" y="2226630"/>
            <a:ext cx="649643" cy="531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200" y="1666969"/>
            <a:ext cx="1650994" cy="16509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6" name="Google Shape;956;p101"/>
          <p:cNvCxnSpPr>
            <a:stCxn id="955" idx="3"/>
            <a:endCxn id="954" idx="1"/>
          </p:cNvCxnSpPr>
          <p:nvPr/>
        </p:nvCxnSpPr>
        <p:spPr>
          <a:xfrm>
            <a:off x="2489194" y="2492466"/>
            <a:ext cx="16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7" name="Google Shape;957;p101"/>
          <p:cNvCxnSpPr>
            <a:stCxn id="954" idx="3"/>
            <a:endCxn id="953" idx="1"/>
          </p:cNvCxnSpPr>
          <p:nvPr/>
        </p:nvCxnSpPr>
        <p:spPr>
          <a:xfrm>
            <a:off x="4777876" y="2492467"/>
            <a:ext cx="113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02"/>
          <p:cNvSpPr txBox="1"/>
          <p:nvPr>
            <p:ph type="title"/>
          </p:nvPr>
        </p:nvSpPr>
        <p:spPr>
          <a:xfrm>
            <a:off x="228600" y="85725"/>
            <a:ext cx="8686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Convolutional layer</a:t>
            </a:r>
            <a:endParaRPr/>
          </a:p>
        </p:txBody>
      </p:sp>
      <p:sp>
        <p:nvSpPr>
          <p:cNvPr id="963" name="Google Shape;963;p102"/>
          <p:cNvSpPr txBox="1"/>
          <p:nvPr/>
        </p:nvSpPr>
        <p:spPr>
          <a:xfrm>
            <a:off x="0" y="4796400"/>
            <a:ext cx="91440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1000">
                <a:solidFill>
                  <a:schemeClr val="dk1"/>
                </a:solidFill>
              </a:rPr>
              <a:t>Image from:Basavarajaiah. 6 basic things to know about Convolution. https://medium.com/@bdhuma/6-basic-things-to-know-about-convolution-daef5e1bc411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964" name="Google Shape;964;p102"/>
          <p:cNvPicPr preferRelativeResize="0"/>
          <p:nvPr/>
        </p:nvPicPr>
        <p:blipFill rotWithShape="1">
          <a:blip r:embed="rId3">
            <a:alphaModFix/>
          </a:blip>
          <a:srcRect b="53777" l="13540" r="53440" t="9578"/>
          <a:stretch/>
        </p:blipFill>
        <p:spPr>
          <a:xfrm>
            <a:off x="5908924" y="1635187"/>
            <a:ext cx="2201325" cy="17145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robots.ox.ac.uk/~vgg/research/texclass/figs/with/mr8filters.jpg" id="965" name="Google Shape;965;p102"/>
          <p:cNvPicPr preferRelativeResize="0"/>
          <p:nvPr/>
        </p:nvPicPr>
        <p:blipFill rotWithShape="1">
          <a:blip r:embed="rId4">
            <a:alphaModFix/>
          </a:blip>
          <a:srcRect b="83749" l="83713" r="1530" t="1412"/>
          <a:stretch/>
        </p:blipFill>
        <p:spPr>
          <a:xfrm>
            <a:off x="4130538" y="1646925"/>
            <a:ext cx="687375" cy="531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robots.ox.ac.uk/~vgg/research/texclass/figs/with/mr8filters.jpg" id="966" name="Google Shape;966;p102"/>
          <p:cNvPicPr preferRelativeResize="0"/>
          <p:nvPr/>
        </p:nvPicPr>
        <p:blipFill rotWithShape="1">
          <a:blip r:embed="rId4">
            <a:alphaModFix/>
          </a:blip>
          <a:srcRect b="83861" l="51006" r="35204" t="1468"/>
          <a:stretch/>
        </p:blipFill>
        <p:spPr>
          <a:xfrm>
            <a:off x="4128233" y="2226630"/>
            <a:ext cx="649643" cy="531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200" y="1666969"/>
            <a:ext cx="1650994" cy="16509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8" name="Google Shape;968;p102"/>
          <p:cNvCxnSpPr>
            <a:stCxn id="967" idx="3"/>
            <a:endCxn id="966" idx="1"/>
          </p:cNvCxnSpPr>
          <p:nvPr/>
        </p:nvCxnSpPr>
        <p:spPr>
          <a:xfrm>
            <a:off x="2489194" y="2492466"/>
            <a:ext cx="16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9" name="Google Shape;969;p102"/>
          <p:cNvCxnSpPr>
            <a:stCxn id="966" idx="3"/>
            <a:endCxn id="964" idx="1"/>
          </p:cNvCxnSpPr>
          <p:nvPr/>
        </p:nvCxnSpPr>
        <p:spPr>
          <a:xfrm>
            <a:off x="4777876" y="2492467"/>
            <a:ext cx="113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0" name="Google Shape;970;p102"/>
          <p:cNvCxnSpPr>
            <a:endCxn id="965" idx="1"/>
          </p:cNvCxnSpPr>
          <p:nvPr/>
        </p:nvCxnSpPr>
        <p:spPr>
          <a:xfrm flipH="1" rot="10800000">
            <a:off x="3039438" y="1912762"/>
            <a:ext cx="1091100" cy="26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1" name="Google Shape;971;p102"/>
          <p:cNvCxnSpPr>
            <a:stCxn id="965" idx="3"/>
            <a:endCxn id="972" idx="1"/>
          </p:cNvCxnSpPr>
          <p:nvPr/>
        </p:nvCxnSpPr>
        <p:spPr>
          <a:xfrm>
            <a:off x="4817913" y="1912762"/>
            <a:ext cx="14973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72" name="Google Shape;972;p102"/>
          <p:cNvPicPr preferRelativeResize="0"/>
          <p:nvPr/>
        </p:nvPicPr>
        <p:blipFill rotWithShape="1">
          <a:blip r:embed="rId3">
            <a:alphaModFix/>
          </a:blip>
          <a:srcRect b="53781" l="55576" r="11404" t="9574"/>
          <a:stretch/>
        </p:blipFill>
        <p:spPr>
          <a:xfrm>
            <a:off x="6315349" y="1367887"/>
            <a:ext cx="2201325" cy="1714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03"/>
          <p:cNvSpPr txBox="1"/>
          <p:nvPr>
            <p:ph type="title"/>
          </p:nvPr>
        </p:nvSpPr>
        <p:spPr>
          <a:xfrm>
            <a:off x="228600" y="85725"/>
            <a:ext cx="8686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Convolutional layer</a:t>
            </a:r>
            <a:endParaRPr/>
          </a:p>
        </p:txBody>
      </p:sp>
      <p:sp>
        <p:nvSpPr>
          <p:cNvPr id="978" name="Google Shape;978;p103"/>
          <p:cNvSpPr txBox="1"/>
          <p:nvPr/>
        </p:nvSpPr>
        <p:spPr>
          <a:xfrm>
            <a:off x="0" y="4796400"/>
            <a:ext cx="91440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1000">
                <a:solidFill>
                  <a:schemeClr val="dk1"/>
                </a:solidFill>
              </a:rPr>
              <a:t>Image from:Basavarajaiah. 6 basic things to know about Convolution. https://medium.com/@bdhuma/6-basic-things-to-know-about-convolution-daef5e1bc411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979" name="Google Shape;97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677562"/>
            <a:ext cx="1650994" cy="1650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103"/>
          <p:cNvPicPr preferRelativeResize="0"/>
          <p:nvPr/>
        </p:nvPicPr>
        <p:blipFill rotWithShape="1">
          <a:blip r:embed="rId4">
            <a:alphaModFix/>
          </a:blip>
          <a:srcRect b="53777" l="13540" r="53440" t="9578"/>
          <a:stretch/>
        </p:blipFill>
        <p:spPr>
          <a:xfrm>
            <a:off x="5908924" y="1635187"/>
            <a:ext cx="2201325" cy="17145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robots.ox.ac.uk/~vgg/research/texclass/figs/with/mr8filters.jpg" id="981" name="Google Shape;981;p103"/>
          <p:cNvPicPr preferRelativeResize="0"/>
          <p:nvPr/>
        </p:nvPicPr>
        <p:blipFill rotWithShape="1">
          <a:blip r:embed="rId5">
            <a:alphaModFix/>
          </a:blip>
          <a:srcRect b="83861" l="51006" r="35204" t="1468"/>
          <a:stretch/>
        </p:blipFill>
        <p:spPr>
          <a:xfrm>
            <a:off x="4128233" y="2226630"/>
            <a:ext cx="649643" cy="5316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2" name="Google Shape;982;p103"/>
          <p:cNvCxnSpPr>
            <a:stCxn id="983" idx="3"/>
            <a:endCxn id="984" idx="1"/>
          </p:cNvCxnSpPr>
          <p:nvPr/>
        </p:nvCxnSpPr>
        <p:spPr>
          <a:xfrm flipH="1" rot="10800000">
            <a:off x="3039533" y="1901054"/>
            <a:ext cx="1088700" cy="59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5" name="Google Shape;985;p103"/>
          <p:cNvCxnSpPr>
            <a:stCxn id="981" idx="3"/>
          </p:cNvCxnSpPr>
          <p:nvPr/>
        </p:nvCxnSpPr>
        <p:spPr>
          <a:xfrm>
            <a:off x="4777876" y="2492467"/>
            <a:ext cx="4206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http://www.robots.ox.ac.uk/~vgg/research/texclass/figs/with/mr8filters.jpg" id="984" name="Google Shape;984;p103"/>
          <p:cNvPicPr preferRelativeResize="0"/>
          <p:nvPr/>
        </p:nvPicPr>
        <p:blipFill rotWithShape="1">
          <a:blip r:embed="rId5">
            <a:alphaModFix/>
          </a:blip>
          <a:srcRect b="83861" l="51006" r="35204" t="1468"/>
          <a:stretch/>
        </p:blipFill>
        <p:spPr>
          <a:xfrm>
            <a:off x="4128233" y="1635218"/>
            <a:ext cx="649643" cy="5316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robots.ox.ac.uk/~vgg/research/texclass/figs/with/mr8filters.jpg" id="986" name="Google Shape;986;p103"/>
          <p:cNvPicPr preferRelativeResize="0"/>
          <p:nvPr/>
        </p:nvPicPr>
        <p:blipFill rotWithShape="1">
          <a:blip r:embed="rId5">
            <a:alphaModFix/>
          </a:blip>
          <a:srcRect b="83861" l="51006" r="35204" t="1468"/>
          <a:stretch/>
        </p:blipFill>
        <p:spPr>
          <a:xfrm>
            <a:off x="4128233" y="2818043"/>
            <a:ext cx="649643" cy="5316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7" name="Google Shape;987;p103"/>
          <p:cNvCxnSpPr>
            <a:stCxn id="979" idx="3"/>
            <a:endCxn id="981" idx="1"/>
          </p:cNvCxnSpPr>
          <p:nvPr/>
        </p:nvCxnSpPr>
        <p:spPr>
          <a:xfrm flipH="1" rot="10800000">
            <a:off x="2489194" y="2492559"/>
            <a:ext cx="16389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8" name="Google Shape;988;p103"/>
          <p:cNvCxnSpPr>
            <a:stCxn id="979" idx="3"/>
            <a:endCxn id="986" idx="1"/>
          </p:cNvCxnSpPr>
          <p:nvPr/>
        </p:nvCxnSpPr>
        <p:spPr>
          <a:xfrm>
            <a:off x="2489194" y="2503059"/>
            <a:ext cx="1638900" cy="58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9" name="Google Shape;989;p103"/>
          <p:cNvCxnSpPr>
            <a:stCxn id="986" idx="3"/>
          </p:cNvCxnSpPr>
          <p:nvPr/>
        </p:nvCxnSpPr>
        <p:spPr>
          <a:xfrm flipH="1" rot="10800000">
            <a:off x="4777876" y="2654279"/>
            <a:ext cx="454500" cy="42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0" name="Google Shape;990;p103"/>
          <p:cNvCxnSpPr/>
          <p:nvPr/>
        </p:nvCxnSpPr>
        <p:spPr>
          <a:xfrm>
            <a:off x="5488326" y="2501476"/>
            <a:ext cx="4206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1" name="Google Shape;991;p103"/>
          <p:cNvCxnSpPr>
            <a:stCxn id="984" idx="3"/>
          </p:cNvCxnSpPr>
          <p:nvPr/>
        </p:nvCxnSpPr>
        <p:spPr>
          <a:xfrm>
            <a:off x="4777876" y="1901054"/>
            <a:ext cx="480000" cy="46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2" name="Google Shape;992;p103"/>
          <p:cNvSpPr txBox="1"/>
          <p:nvPr/>
        </p:nvSpPr>
        <p:spPr>
          <a:xfrm>
            <a:off x="5166725" y="2331488"/>
            <a:ext cx="3216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2400"/>
              <a:t>+</a:t>
            </a:r>
            <a:endParaRPr sz="2400"/>
          </a:p>
        </p:txBody>
      </p:sp>
      <p:sp>
        <p:nvSpPr>
          <p:cNvPr id="993" name="Google Shape;993;p103"/>
          <p:cNvSpPr/>
          <p:nvPr/>
        </p:nvSpPr>
        <p:spPr>
          <a:xfrm>
            <a:off x="4128300" y="1636350"/>
            <a:ext cx="649500" cy="541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994" name="Google Shape;994;p103"/>
          <p:cNvSpPr/>
          <p:nvPr/>
        </p:nvSpPr>
        <p:spPr>
          <a:xfrm>
            <a:off x="4123875" y="2221163"/>
            <a:ext cx="649500" cy="5412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995" name="Google Shape;995;p103"/>
          <p:cNvSpPr/>
          <p:nvPr/>
        </p:nvSpPr>
        <p:spPr>
          <a:xfrm>
            <a:off x="4119425" y="2822006"/>
            <a:ext cx="649500" cy="5412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04"/>
          <p:cNvSpPr txBox="1"/>
          <p:nvPr>
            <p:ph type="title"/>
          </p:nvPr>
        </p:nvSpPr>
        <p:spPr>
          <a:xfrm>
            <a:off x="228600" y="85725"/>
            <a:ext cx="8686800" cy="342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Convolution</a:t>
            </a:r>
            <a:endParaRPr/>
          </a:p>
        </p:txBody>
      </p:sp>
      <p:sp>
        <p:nvSpPr>
          <p:cNvPr id="1001" name="Google Shape;1001;p104"/>
          <p:cNvSpPr txBox="1"/>
          <p:nvPr>
            <p:ph idx="1" type="body"/>
          </p:nvPr>
        </p:nvSpPr>
        <p:spPr>
          <a:xfrm>
            <a:off x="228600" y="557213"/>
            <a:ext cx="8686800" cy="30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cs"/>
              <a:t>Channels -&gt; activation map</a:t>
            </a:r>
            <a:endParaRPr/>
          </a:p>
        </p:txBody>
      </p:sp>
      <p:pic>
        <p:nvPicPr>
          <p:cNvPr id="1002" name="Google Shape;1002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250" y="1459706"/>
            <a:ext cx="4986338" cy="1728788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104"/>
          <p:cNvSpPr txBox="1"/>
          <p:nvPr/>
        </p:nvSpPr>
        <p:spPr>
          <a:xfrm>
            <a:off x="0" y="4796400"/>
            <a:ext cx="91440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1000">
                <a:solidFill>
                  <a:schemeClr val="dk1"/>
                </a:solidFill>
              </a:rPr>
              <a:t>Image from:Basavarajaiah. </a:t>
            </a:r>
            <a:r>
              <a:rPr lang="cs" sz="1050">
                <a:solidFill>
                  <a:srgbClr val="2E41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Vasudevan, Aravind et al. “Parallel Multi Channel convolution using General Matrix Multiplication.” </a:t>
            </a:r>
            <a:r>
              <a:rPr i="1" lang="cs" sz="1050">
                <a:solidFill>
                  <a:srgbClr val="2E41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ASAP. </a:t>
            </a:r>
            <a:r>
              <a:rPr lang="cs" sz="1050">
                <a:solidFill>
                  <a:srgbClr val="2E41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2017.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004" name="Google Shape;1004;p104"/>
          <p:cNvPicPr preferRelativeResize="0"/>
          <p:nvPr/>
        </p:nvPicPr>
        <p:blipFill rotWithShape="1">
          <a:blip r:embed="rId4">
            <a:alphaModFix/>
          </a:blip>
          <a:srcRect b="11158" l="74658" r="0" t="19704"/>
          <a:stretch/>
        </p:blipFill>
        <p:spPr>
          <a:xfrm>
            <a:off x="3378200" y="3149606"/>
            <a:ext cx="2003936" cy="159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05"/>
          <p:cNvSpPr txBox="1"/>
          <p:nvPr>
            <p:ph type="title"/>
          </p:nvPr>
        </p:nvSpPr>
        <p:spPr>
          <a:xfrm>
            <a:off x="228600" y="85725"/>
            <a:ext cx="8686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Pooling layer</a:t>
            </a:r>
            <a:endParaRPr/>
          </a:p>
        </p:txBody>
      </p:sp>
      <p:sp>
        <p:nvSpPr>
          <p:cNvPr id="1010" name="Google Shape;1010;p105"/>
          <p:cNvSpPr txBox="1"/>
          <p:nvPr>
            <p:ph idx="1" type="body"/>
          </p:nvPr>
        </p:nvSpPr>
        <p:spPr>
          <a:xfrm>
            <a:off x="228600" y="557213"/>
            <a:ext cx="8686800" cy="30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cs"/>
              <a:t>Downsampling 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cs"/>
              <a:t>Local pixels are aggregated into a single pixel 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cs"/>
              <a:t>Spatial resolution is reduced, channels stay the same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cs"/>
              <a:t>Reduction by AVERAGE or MAX functions.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cs"/>
              <a:t>MAX-pooling directly encourages translation invariance</a:t>
            </a:r>
            <a:endParaRPr/>
          </a:p>
          <a:p>
            <a:pPr indent="-158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-158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-158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011" name="Google Shape;1011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5037" y="2368537"/>
            <a:ext cx="2830444" cy="2469112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105"/>
          <p:cNvSpPr txBox="1"/>
          <p:nvPr/>
        </p:nvSpPr>
        <p:spPr>
          <a:xfrm>
            <a:off x="0" y="4796400"/>
            <a:ext cx="91440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1000">
                <a:solidFill>
                  <a:schemeClr val="dk1"/>
                </a:solidFill>
              </a:rPr>
              <a:t>Image from: </a:t>
            </a:r>
            <a:r>
              <a:rPr lang="cs" sz="1050">
                <a:solidFill>
                  <a:srgbClr val="2E41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Yani et al., Application of Transfer Learning Using Convolutional Neural Network Method for Early Detection of Terry’s Nail. J. Phys. Conf. 2019.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06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Network architecture (VGG net)</a:t>
            </a:r>
            <a:endParaRPr/>
          </a:p>
        </p:txBody>
      </p:sp>
      <p:sp>
        <p:nvSpPr>
          <p:cNvPr id="1018" name="Google Shape;1018;p106"/>
          <p:cNvSpPr txBox="1"/>
          <p:nvPr>
            <p:ph idx="1" type="body"/>
          </p:nvPr>
        </p:nvSpPr>
        <p:spPr>
          <a:xfrm>
            <a:off x="228600" y="742950"/>
            <a:ext cx="8686800" cy="400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9" name="Google Shape;101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275" y="742950"/>
            <a:ext cx="6468413" cy="4109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07"/>
          <p:cNvSpPr txBox="1"/>
          <p:nvPr>
            <p:ph type="title"/>
          </p:nvPr>
        </p:nvSpPr>
        <p:spPr>
          <a:xfrm>
            <a:off x="228600" y="28575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Hierarchy of features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/>
              <a:t>(and human visual system analogy)</a:t>
            </a:r>
            <a:endParaRPr sz="3000"/>
          </a:p>
        </p:txBody>
      </p:sp>
      <p:pic>
        <p:nvPicPr>
          <p:cNvPr id="1025" name="Google Shape;1025;p107"/>
          <p:cNvPicPr preferRelativeResize="0"/>
          <p:nvPr/>
        </p:nvPicPr>
        <p:blipFill rotWithShape="1">
          <a:blip r:embed="rId3">
            <a:alphaModFix/>
          </a:blip>
          <a:srcRect b="0" l="0" r="0" t="2114"/>
          <a:stretch/>
        </p:blipFill>
        <p:spPr>
          <a:xfrm>
            <a:off x="197964" y="2139702"/>
            <a:ext cx="8622508" cy="2500573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107"/>
          <p:cNvSpPr/>
          <p:nvPr/>
        </p:nvSpPr>
        <p:spPr>
          <a:xfrm>
            <a:off x="1364206" y="1059803"/>
            <a:ext cx="1800300" cy="808500"/>
          </a:xfrm>
          <a:prstGeom prst="roundRect">
            <a:avLst>
              <a:gd fmla="val 16667" name="adj"/>
            </a:avLst>
          </a:prstGeom>
          <a:solidFill>
            <a:srgbClr val="84FFE0"/>
          </a:solidFill>
          <a:ln cap="flat" cmpd="sng" w="9525">
            <a:solidFill>
              <a:srgbClr val="262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Low-level features</a:t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7" name="Google Shape;1027;p107"/>
          <p:cNvCxnSpPr/>
          <p:nvPr/>
        </p:nvCxnSpPr>
        <p:spPr>
          <a:xfrm>
            <a:off x="892715" y="1464011"/>
            <a:ext cx="471600" cy="0"/>
          </a:xfrm>
          <a:prstGeom prst="straightConnector1">
            <a:avLst/>
          </a:prstGeom>
          <a:noFill/>
          <a:ln cap="flat" cmpd="sng" w="44450">
            <a:solidFill>
              <a:srgbClr val="00997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028" name="Google Shape;1028;p107"/>
          <p:cNvSpPr/>
          <p:nvPr/>
        </p:nvSpPr>
        <p:spPr>
          <a:xfrm>
            <a:off x="3635896" y="1059800"/>
            <a:ext cx="1800300" cy="808500"/>
          </a:xfrm>
          <a:prstGeom prst="roundRect">
            <a:avLst>
              <a:gd fmla="val 16667" name="adj"/>
            </a:avLst>
          </a:prstGeom>
          <a:solidFill>
            <a:srgbClr val="84FFE0"/>
          </a:solidFill>
          <a:ln cap="flat" cmpd="sng" w="9525">
            <a:solidFill>
              <a:srgbClr val="262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Mid-level features</a:t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9" name="Google Shape;1029;p107"/>
          <p:cNvCxnSpPr/>
          <p:nvPr/>
        </p:nvCxnSpPr>
        <p:spPr>
          <a:xfrm>
            <a:off x="3164405" y="1464007"/>
            <a:ext cx="471600" cy="0"/>
          </a:xfrm>
          <a:prstGeom prst="straightConnector1">
            <a:avLst/>
          </a:prstGeom>
          <a:noFill/>
          <a:ln cap="flat" cmpd="sng" w="44450">
            <a:solidFill>
              <a:srgbClr val="00997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030" name="Google Shape;1030;p107"/>
          <p:cNvSpPr/>
          <p:nvPr/>
        </p:nvSpPr>
        <p:spPr>
          <a:xfrm>
            <a:off x="5907586" y="1059800"/>
            <a:ext cx="1800300" cy="808500"/>
          </a:xfrm>
          <a:prstGeom prst="roundRect">
            <a:avLst>
              <a:gd fmla="val 16667" name="adj"/>
            </a:avLst>
          </a:prstGeom>
          <a:solidFill>
            <a:srgbClr val="84FFE0"/>
          </a:solidFill>
          <a:ln cap="flat" cmpd="sng" w="9525">
            <a:solidFill>
              <a:srgbClr val="262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High-level features</a:t>
            </a: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1" name="Google Shape;1031;p107"/>
          <p:cNvCxnSpPr/>
          <p:nvPr/>
        </p:nvCxnSpPr>
        <p:spPr>
          <a:xfrm>
            <a:off x="5436095" y="1464007"/>
            <a:ext cx="471600" cy="0"/>
          </a:xfrm>
          <a:prstGeom prst="straightConnector1">
            <a:avLst/>
          </a:prstGeom>
          <a:noFill/>
          <a:ln cap="flat" cmpd="sng" w="44450">
            <a:solidFill>
              <a:srgbClr val="009972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08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Very Deep Convolutional Networks</a:t>
            </a:r>
            <a:endParaRPr/>
          </a:p>
        </p:txBody>
      </p:sp>
      <p:sp>
        <p:nvSpPr>
          <p:cNvPr id="1037" name="Google Shape;1037;p108"/>
          <p:cNvSpPr txBox="1"/>
          <p:nvPr/>
        </p:nvSpPr>
        <p:spPr>
          <a:xfrm>
            <a:off x="205390" y="4355568"/>
            <a:ext cx="86868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c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Karen Simonyan, Andrew Zisserman: Very Deep Convolutional Networks for Large-Scale Image Recognition,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8" name="Google Shape;1038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3728" y="680973"/>
            <a:ext cx="3568536" cy="3674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5"/>
          <p:cNvSpPr txBox="1"/>
          <p:nvPr>
            <p:ph type="title"/>
          </p:nvPr>
        </p:nvSpPr>
        <p:spPr>
          <a:xfrm>
            <a:off x="311700" y="333769"/>
            <a:ext cx="85206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What is a neural network?    </a:t>
            </a:r>
            <a:r>
              <a:rPr lang="cs" sz="1800"/>
              <a:t>(in this lecture)</a:t>
            </a:r>
            <a:endParaRPr sz="1800"/>
          </a:p>
        </p:txBody>
      </p:sp>
      <p:sp>
        <p:nvSpPr>
          <p:cNvPr id="219" name="Google Shape;219;p55"/>
          <p:cNvSpPr/>
          <p:nvPr/>
        </p:nvSpPr>
        <p:spPr>
          <a:xfrm>
            <a:off x="311150" y="1872019"/>
            <a:ext cx="1872300" cy="2874900"/>
          </a:xfrm>
          <a:prstGeom prst="roundRect">
            <a:avLst>
              <a:gd fmla="val 16667" name="adj"/>
            </a:avLst>
          </a:prstGeom>
          <a:solidFill>
            <a:srgbClr val="84FFE0"/>
          </a:solidFill>
          <a:ln cap="flat" cmpd="sng" w="9525">
            <a:solidFill>
              <a:srgbClr val="262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0.1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0.5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0.6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0.6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/>
              <a:t>0.1</a:t>
            </a:r>
            <a:endParaRPr sz="22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/>
              <a:t>0.3</a:t>
            </a:r>
            <a:endParaRPr sz="2200"/>
          </a:p>
        </p:txBody>
      </p:sp>
      <p:cxnSp>
        <p:nvCxnSpPr>
          <p:cNvPr id="220" name="Google Shape;220;p55"/>
          <p:cNvCxnSpPr>
            <a:stCxn id="219" idx="3"/>
            <a:endCxn id="221" idx="1"/>
          </p:cNvCxnSpPr>
          <p:nvPr/>
        </p:nvCxnSpPr>
        <p:spPr>
          <a:xfrm>
            <a:off x="2183450" y="3309469"/>
            <a:ext cx="829200" cy="2100"/>
          </a:xfrm>
          <a:prstGeom prst="straightConnector1">
            <a:avLst/>
          </a:prstGeom>
          <a:noFill/>
          <a:ln cap="flat" cmpd="sng" w="44450">
            <a:solidFill>
              <a:srgbClr val="00997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21" name="Google Shape;221;p55"/>
          <p:cNvSpPr/>
          <p:nvPr/>
        </p:nvSpPr>
        <p:spPr>
          <a:xfrm>
            <a:off x="3012538" y="2771334"/>
            <a:ext cx="2952300" cy="1080300"/>
          </a:xfrm>
          <a:prstGeom prst="roundRect">
            <a:avLst>
              <a:gd fmla="val 16667" name="adj"/>
            </a:avLst>
          </a:prstGeom>
          <a:solidFill>
            <a:srgbClr val="85FFE0"/>
          </a:solidFill>
          <a:ln cap="flat" cmpd="sng" w="9525">
            <a:solidFill>
              <a:srgbClr val="262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/>
              <a:t>f(x; </a:t>
            </a:r>
            <a:r>
              <a:rPr lang="cs" sz="4800">
                <a:solidFill>
                  <a:srgbClr val="FF0000"/>
                </a:solidFill>
              </a:rPr>
              <a:t>θ</a:t>
            </a:r>
            <a:r>
              <a:rPr lang="cs" sz="4800"/>
              <a:t>)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" name="Google Shape;222;p55"/>
          <p:cNvCxnSpPr>
            <a:stCxn id="221" idx="3"/>
            <a:endCxn id="223" idx="1"/>
          </p:cNvCxnSpPr>
          <p:nvPr/>
        </p:nvCxnSpPr>
        <p:spPr>
          <a:xfrm>
            <a:off x="5964838" y="3311484"/>
            <a:ext cx="839400" cy="99600"/>
          </a:xfrm>
          <a:prstGeom prst="straightConnector1">
            <a:avLst/>
          </a:prstGeom>
          <a:noFill/>
          <a:ln cap="flat" cmpd="sng" w="44450">
            <a:solidFill>
              <a:srgbClr val="00997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23" name="Google Shape;223;p55"/>
          <p:cNvSpPr/>
          <p:nvPr/>
        </p:nvSpPr>
        <p:spPr>
          <a:xfrm>
            <a:off x="6804250" y="2209926"/>
            <a:ext cx="2010600" cy="2402100"/>
          </a:xfrm>
          <a:prstGeom prst="roundRect">
            <a:avLst>
              <a:gd fmla="val 16667" name="adj"/>
            </a:avLst>
          </a:prstGeom>
          <a:solidFill>
            <a:srgbClr val="84FFE0"/>
          </a:solidFill>
          <a:ln cap="flat" cmpd="sng" w="9525">
            <a:solidFill>
              <a:srgbClr val="262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0.5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224" name="Google Shape;224;p55"/>
          <p:cNvSpPr/>
          <p:nvPr/>
        </p:nvSpPr>
        <p:spPr>
          <a:xfrm>
            <a:off x="311025" y="911975"/>
            <a:ext cx="2202300" cy="885000"/>
          </a:xfrm>
          <a:prstGeom prst="roundRect">
            <a:avLst>
              <a:gd fmla="val 16667" name="adj"/>
            </a:avLst>
          </a:prstGeom>
          <a:solidFill>
            <a:srgbClr val="D5D5F4"/>
          </a:solidFill>
          <a:ln cap="flat" cmpd="sng" w="9525">
            <a:solidFill>
              <a:srgbClr val="262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Numerical input vector (x)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225" name="Google Shape;225;p55"/>
          <p:cNvSpPr/>
          <p:nvPr/>
        </p:nvSpPr>
        <p:spPr>
          <a:xfrm>
            <a:off x="6629725" y="720250"/>
            <a:ext cx="2312400" cy="1311600"/>
          </a:xfrm>
          <a:prstGeom prst="roundRect">
            <a:avLst>
              <a:gd fmla="val 16667" name="adj"/>
            </a:avLst>
          </a:prstGeom>
          <a:solidFill>
            <a:srgbClr val="D5D5F4"/>
          </a:solidFill>
          <a:ln cap="flat" cmpd="sng" w="9525">
            <a:solidFill>
              <a:srgbClr val="262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Numerical output vector</a:t>
            </a:r>
            <a:r>
              <a:rPr lang="cs" sz="2200"/>
              <a:t> f(x)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55"/>
          <p:cNvSpPr/>
          <p:nvPr/>
        </p:nvSpPr>
        <p:spPr>
          <a:xfrm>
            <a:off x="3353950" y="2279960"/>
            <a:ext cx="2202300" cy="383100"/>
          </a:xfrm>
          <a:prstGeom prst="roundRect">
            <a:avLst>
              <a:gd fmla="val 16667" name="adj"/>
            </a:avLst>
          </a:prstGeom>
          <a:solidFill>
            <a:srgbClr val="D5D5F4"/>
          </a:solidFill>
          <a:ln cap="flat" cmpd="sng" w="9525">
            <a:solidFill>
              <a:srgbClr val="262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Neural Network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109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GoogLeNet</a:t>
            </a:r>
            <a:endParaRPr/>
          </a:p>
        </p:txBody>
      </p:sp>
      <p:pic>
        <p:nvPicPr>
          <p:cNvPr id="1044" name="Google Shape;1044;p10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7984" y="731220"/>
            <a:ext cx="2438400" cy="367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94409" y="867409"/>
            <a:ext cx="1450181" cy="3679031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109"/>
          <p:cNvSpPr txBox="1"/>
          <p:nvPr/>
        </p:nvSpPr>
        <p:spPr>
          <a:xfrm>
            <a:off x="179512" y="4569971"/>
            <a:ext cx="86868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c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Szegedy et al.: Going deeper with convolutions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110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GoogLeNet - Inception Layer</a:t>
            </a:r>
            <a:endParaRPr/>
          </a:p>
        </p:txBody>
      </p:sp>
      <p:pic>
        <p:nvPicPr>
          <p:cNvPr id="1052" name="Google Shape;1052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1761660"/>
            <a:ext cx="6568405" cy="1728192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p110"/>
          <p:cNvSpPr txBox="1"/>
          <p:nvPr/>
        </p:nvSpPr>
        <p:spPr>
          <a:xfrm>
            <a:off x="205390" y="4355568"/>
            <a:ext cx="86868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c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Szegedy et al.: Going deeper with convolutions</a:t>
            </a:r>
            <a:endParaRPr/>
          </a:p>
        </p:txBody>
      </p:sp>
      <p:sp>
        <p:nvSpPr>
          <p:cNvPr id="1054" name="Google Shape;1054;p110"/>
          <p:cNvSpPr txBox="1"/>
          <p:nvPr>
            <p:ph idx="1" type="body"/>
          </p:nvPr>
        </p:nvSpPr>
        <p:spPr>
          <a:xfrm>
            <a:off x="228600" y="742950"/>
            <a:ext cx="86868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cs"/>
              <a:t>Winner of ILSVRC 2014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111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Residual networks</a:t>
            </a:r>
            <a:endParaRPr/>
          </a:p>
        </p:txBody>
      </p:sp>
      <p:sp>
        <p:nvSpPr>
          <p:cNvPr id="1060" name="Google Shape;1060;p111"/>
          <p:cNvSpPr txBox="1"/>
          <p:nvPr>
            <p:ph idx="1" type="body"/>
          </p:nvPr>
        </p:nvSpPr>
        <p:spPr>
          <a:xfrm>
            <a:off x="228600" y="742950"/>
            <a:ext cx="8686800" cy="400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1" name="Google Shape;1061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675447"/>
            <a:ext cx="3726264" cy="2135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Google Shape;1062;p111"/>
          <p:cNvPicPr preferRelativeResize="0"/>
          <p:nvPr/>
        </p:nvPicPr>
        <p:blipFill rotWithShape="1">
          <a:blip r:embed="rId4">
            <a:alphaModFix/>
          </a:blip>
          <a:srcRect b="0" l="63575" r="0" t="0"/>
          <a:stretch/>
        </p:blipFill>
        <p:spPr>
          <a:xfrm>
            <a:off x="6620050" y="0"/>
            <a:ext cx="110141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112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Combinations</a:t>
            </a:r>
            <a:endParaRPr/>
          </a:p>
        </p:txBody>
      </p:sp>
      <p:sp>
        <p:nvSpPr>
          <p:cNvPr id="1068" name="Google Shape;1068;p112"/>
          <p:cNvSpPr txBox="1"/>
          <p:nvPr>
            <p:ph idx="1" type="body"/>
          </p:nvPr>
        </p:nvSpPr>
        <p:spPr>
          <a:xfrm>
            <a:off x="228600" y="742950"/>
            <a:ext cx="8686800" cy="400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9" name="Google Shape;1069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477" y="742950"/>
            <a:ext cx="5162228" cy="40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13"/>
          <p:cNvSpPr txBox="1"/>
          <p:nvPr>
            <p:ph type="title"/>
          </p:nvPr>
        </p:nvSpPr>
        <p:spPr>
          <a:xfrm>
            <a:off x="228600" y="85725"/>
            <a:ext cx="8686800" cy="342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Generalization</a:t>
            </a:r>
            <a:endParaRPr/>
          </a:p>
        </p:txBody>
      </p:sp>
      <p:sp>
        <p:nvSpPr>
          <p:cNvPr id="1075" name="Google Shape;1075;p113"/>
          <p:cNvSpPr txBox="1"/>
          <p:nvPr>
            <p:ph idx="1" type="body"/>
          </p:nvPr>
        </p:nvSpPr>
        <p:spPr>
          <a:xfrm>
            <a:off x="228600" y="557213"/>
            <a:ext cx="8686800" cy="30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cs"/>
              <a:t>Deep convolutional networks overfit surprisingly late</a:t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b="1" lang="cs"/>
              <a:t>Good model structure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"/>
              <a:t>Multi-task learning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"/>
              <a:t>Pre-training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"/>
              <a:t>Domain adaptation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"/>
              <a:t>More data - augmentation, synthetic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"/>
              <a:t>Model size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114"/>
          <p:cNvSpPr txBox="1"/>
          <p:nvPr>
            <p:ph type="title"/>
          </p:nvPr>
        </p:nvSpPr>
        <p:spPr>
          <a:xfrm>
            <a:off x="228600" y="85725"/>
            <a:ext cx="8686800" cy="342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Regularization and overfitting</a:t>
            </a:r>
            <a:endParaRPr/>
          </a:p>
        </p:txBody>
      </p:sp>
      <p:sp>
        <p:nvSpPr>
          <p:cNvPr id="1081" name="Google Shape;1081;p114"/>
          <p:cNvSpPr txBox="1"/>
          <p:nvPr>
            <p:ph idx="1" type="body"/>
          </p:nvPr>
        </p:nvSpPr>
        <p:spPr>
          <a:xfrm>
            <a:off x="228600" y="557213"/>
            <a:ext cx="8686800" cy="30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cs"/>
              <a:t>Deep convolutional networks overfit surprisingly late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"/>
              <a:t>Early stopping (when training)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"/>
              <a:t>Weight regularization (weight decay)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cs"/>
              <a:t> does not help much (with ReLU)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"/>
              <a:t>Activation regularization</a:t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b="1" lang="cs"/>
              <a:t>Dropout</a:t>
            </a:r>
            <a:r>
              <a:rPr lang="cs"/>
              <a:t> helps a lot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cs"/>
              <a:t>Sets random activations to 0</a:t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082" name="Google Shape;1082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463" y="2217347"/>
            <a:ext cx="5965031" cy="721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15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Data augmentation</a:t>
            </a:r>
            <a:endParaRPr/>
          </a:p>
        </p:txBody>
      </p:sp>
      <p:pic>
        <p:nvPicPr>
          <p:cNvPr id="1088" name="Google Shape;1088;p1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662" y="996553"/>
            <a:ext cx="8448600" cy="349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116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Finetuning</a:t>
            </a:r>
            <a:endParaRPr/>
          </a:p>
        </p:txBody>
      </p:sp>
      <p:pic>
        <p:nvPicPr>
          <p:cNvPr id="1094" name="Google Shape;1094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275" y="742950"/>
            <a:ext cx="6468413" cy="4109343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116"/>
          <p:cNvSpPr txBox="1"/>
          <p:nvPr/>
        </p:nvSpPr>
        <p:spPr>
          <a:xfrm>
            <a:off x="3141550" y="1290938"/>
            <a:ext cx="2024100" cy="5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Network pre-trained on a large general dataset (ImageNet) </a:t>
            </a:r>
            <a:endParaRPr/>
          </a:p>
        </p:txBody>
      </p:sp>
      <p:sp>
        <p:nvSpPr>
          <p:cNvPr id="1096" name="Google Shape;1096;p116"/>
          <p:cNvSpPr/>
          <p:nvPr/>
        </p:nvSpPr>
        <p:spPr>
          <a:xfrm>
            <a:off x="5724450" y="995906"/>
            <a:ext cx="2704500" cy="14271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16"/>
          <p:cNvSpPr txBox="1"/>
          <p:nvPr/>
        </p:nvSpPr>
        <p:spPr>
          <a:xfrm>
            <a:off x="6390050" y="1925438"/>
            <a:ext cx="1326900" cy="3201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New layer (s)</a:t>
            </a:r>
            <a:endParaRPr/>
          </a:p>
        </p:txBody>
      </p:sp>
      <p:cxnSp>
        <p:nvCxnSpPr>
          <p:cNvPr id="1098" name="Google Shape;1098;p116"/>
          <p:cNvCxnSpPr>
            <a:endCxn id="1097" idx="2"/>
          </p:cNvCxnSpPr>
          <p:nvPr/>
        </p:nvCxnSpPr>
        <p:spPr>
          <a:xfrm rot="10800000">
            <a:off x="7053500" y="2245538"/>
            <a:ext cx="15000" cy="39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9" name="Google Shape;1099;p116"/>
          <p:cNvCxnSpPr/>
          <p:nvPr/>
        </p:nvCxnSpPr>
        <p:spPr>
          <a:xfrm rot="10800000">
            <a:off x="7046000" y="1468388"/>
            <a:ext cx="15000" cy="39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0" name="Google Shape;1100;p116"/>
          <p:cNvSpPr txBox="1"/>
          <p:nvPr/>
        </p:nvSpPr>
        <p:spPr>
          <a:xfrm>
            <a:off x="5928200" y="1088494"/>
            <a:ext cx="2265600" cy="3201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Probability of mushroom being poisonous 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17"/>
          <p:cNvSpPr txBox="1"/>
          <p:nvPr>
            <p:ph type="title"/>
          </p:nvPr>
        </p:nvSpPr>
        <p:spPr>
          <a:xfrm>
            <a:off x="228600" y="85725"/>
            <a:ext cx="8686800" cy="342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cs" sz="2400">
                <a:solidFill>
                  <a:schemeClr val="dk1"/>
                </a:solidFill>
              </a:rPr>
              <a:t>Batch normalization</a:t>
            </a:r>
            <a:endParaRPr/>
          </a:p>
        </p:txBody>
      </p:sp>
      <p:pic>
        <p:nvPicPr>
          <p:cNvPr id="1106" name="Google Shape;1106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4713" y="2245519"/>
            <a:ext cx="3599653" cy="2595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8750" y="603263"/>
            <a:ext cx="4300538" cy="1671638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117"/>
          <p:cNvSpPr txBox="1"/>
          <p:nvPr/>
        </p:nvSpPr>
        <p:spPr>
          <a:xfrm>
            <a:off x="0" y="4796400"/>
            <a:ext cx="91440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1000">
                <a:solidFill>
                  <a:schemeClr val="dk1"/>
                </a:solidFill>
              </a:rPr>
              <a:t>Ioffe, Szegedy: Batch normalization: accelerating deep network training by reducing internal covariate shift, ICML, 2015.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118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Object detection</a:t>
            </a:r>
            <a:endParaRPr/>
          </a:p>
        </p:txBody>
      </p:sp>
      <p:sp>
        <p:nvSpPr>
          <p:cNvPr id="1114" name="Google Shape;1114;p118"/>
          <p:cNvSpPr txBox="1"/>
          <p:nvPr>
            <p:ph idx="1" type="body"/>
          </p:nvPr>
        </p:nvSpPr>
        <p:spPr>
          <a:xfrm>
            <a:off x="228600" y="742950"/>
            <a:ext cx="86868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cs"/>
              <a:t>R-CNN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http://www.cs.berkeley.edu/~rbg/images/rcnn.png" id="1115" name="Google Shape;1115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330" y="1550354"/>
            <a:ext cx="5650629" cy="1890210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118"/>
          <p:cNvSpPr/>
          <p:nvPr/>
        </p:nvSpPr>
        <p:spPr>
          <a:xfrm>
            <a:off x="228600" y="4247968"/>
            <a:ext cx="8915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Girshick, R., Donahue, J., Darrell, T., &amp; Malik, J., "Rich feature hierarchies for accurate object detection and semantic segmentation"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6"/>
          <p:cNvSpPr txBox="1"/>
          <p:nvPr>
            <p:ph type="title"/>
          </p:nvPr>
        </p:nvSpPr>
        <p:spPr>
          <a:xfrm>
            <a:off x="311700" y="333769"/>
            <a:ext cx="85206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Binary classification network   </a:t>
            </a:r>
            <a:endParaRPr sz="1800"/>
          </a:p>
        </p:txBody>
      </p:sp>
      <p:sp>
        <p:nvSpPr>
          <p:cNvPr id="232" name="Google Shape;232;p56"/>
          <p:cNvSpPr/>
          <p:nvPr/>
        </p:nvSpPr>
        <p:spPr>
          <a:xfrm>
            <a:off x="311156" y="1732806"/>
            <a:ext cx="1872300" cy="3157200"/>
          </a:xfrm>
          <a:prstGeom prst="roundRect">
            <a:avLst>
              <a:gd fmla="val 16667" name="adj"/>
            </a:avLst>
          </a:prstGeom>
          <a:solidFill>
            <a:srgbClr val="84FFE0"/>
          </a:solidFill>
          <a:ln cap="flat" cmpd="sng" w="9525">
            <a:solidFill>
              <a:srgbClr val="262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/>
              <a:t>Weight </a:t>
            </a:r>
            <a:r>
              <a:rPr lang="c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0.1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/>
              <a:t>Red </a:t>
            </a:r>
            <a:r>
              <a:rPr lang="c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/>
              <a:t>Size </a:t>
            </a:r>
            <a:r>
              <a:rPr lang="c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0.5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cxnSp>
        <p:nvCxnSpPr>
          <p:cNvPr id="233" name="Google Shape;233;p56"/>
          <p:cNvCxnSpPr>
            <a:stCxn id="232" idx="3"/>
            <a:endCxn id="234" idx="1"/>
          </p:cNvCxnSpPr>
          <p:nvPr/>
        </p:nvCxnSpPr>
        <p:spPr>
          <a:xfrm>
            <a:off x="2183456" y="3311406"/>
            <a:ext cx="576900" cy="0"/>
          </a:xfrm>
          <a:prstGeom prst="straightConnector1">
            <a:avLst/>
          </a:prstGeom>
          <a:noFill/>
          <a:ln cap="flat" cmpd="sng" w="44450">
            <a:solidFill>
              <a:srgbClr val="00997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34" name="Google Shape;234;p56"/>
          <p:cNvSpPr/>
          <p:nvPr/>
        </p:nvSpPr>
        <p:spPr>
          <a:xfrm>
            <a:off x="2760475" y="2771325"/>
            <a:ext cx="3582600" cy="1080300"/>
          </a:xfrm>
          <a:prstGeom prst="roundRect">
            <a:avLst>
              <a:gd fmla="val 16667" name="adj"/>
            </a:avLst>
          </a:prstGeom>
          <a:solidFill>
            <a:srgbClr val="85FFE0"/>
          </a:solidFill>
          <a:ln cap="flat" cmpd="sng" w="9525">
            <a:solidFill>
              <a:srgbClr val="262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/>
              <a:t>f(x; </a:t>
            </a:r>
            <a:r>
              <a:rPr lang="cs" sz="2200">
                <a:solidFill>
                  <a:srgbClr val="FF0000"/>
                </a:solidFill>
              </a:rPr>
              <a:t>θ</a:t>
            </a:r>
            <a:r>
              <a:rPr lang="cs" sz="2200"/>
              <a:t>) = sigmoid(</a:t>
            </a:r>
            <a:r>
              <a:rPr lang="cs" sz="2200">
                <a:solidFill>
                  <a:srgbClr val="FF0000"/>
                </a:solidFill>
              </a:rPr>
              <a:t>w</a:t>
            </a:r>
            <a:r>
              <a:rPr lang="cs" sz="2200"/>
              <a:t>x + </a:t>
            </a:r>
            <a:r>
              <a:rPr lang="cs" sz="2200">
                <a:solidFill>
                  <a:srgbClr val="FF0000"/>
                </a:solidFill>
              </a:rPr>
              <a:t>b</a:t>
            </a:r>
            <a:r>
              <a:rPr lang="cs" sz="2200"/>
              <a:t>)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5" name="Google Shape;235;p56"/>
          <p:cNvCxnSpPr>
            <a:stCxn id="234" idx="3"/>
            <a:endCxn id="236" idx="1"/>
          </p:cNvCxnSpPr>
          <p:nvPr/>
        </p:nvCxnSpPr>
        <p:spPr>
          <a:xfrm>
            <a:off x="6343075" y="3311475"/>
            <a:ext cx="461100" cy="2400"/>
          </a:xfrm>
          <a:prstGeom prst="straightConnector1">
            <a:avLst/>
          </a:prstGeom>
          <a:noFill/>
          <a:ln cap="flat" cmpd="sng" w="44450">
            <a:solidFill>
              <a:srgbClr val="00997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36" name="Google Shape;236;p56"/>
          <p:cNvSpPr/>
          <p:nvPr/>
        </p:nvSpPr>
        <p:spPr>
          <a:xfrm>
            <a:off x="6804250" y="2525438"/>
            <a:ext cx="2010600" cy="1576800"/>
          </a:xfrm>
          <a:prstGeom prst="roundRect">
            <a:avLst>
              <a:gd fmla="val 16667" name="adj"/>
            </a:avLst>
          </a:prstGeom>
          <a:solidFill>
            <a:srgbClr val="84FFE0"/>
          </a:solidFill>
          <a:ln cap="flat" cmpd="sng" w="9525">
            <a:solidFill>
              <a:srgbClr val="262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/>
              <a:t>0.95</a:t>
            </a:r>
            <a:endParaRPr/>
          </a:p>
        </p:txBody>
      </p:sp>
      <p:sp>
        <p:nvSpPr>
          <p:cNvPr id="237" name="Google Shape;237;p56"/>
          <p:cNvSpPr/>
          <p:nvPr/>
        </p:nvSpPr>
        <p:spPr>
          <a:xfrm>
            <a:off x="383000" y="905650"/>
            <a:ext cx="1728600" cy="775800"/>
          </a:xfrm>
          <a:prstGeom prst="roundRect">
            <a:avLst>
              <a:gd fmla="val 16667" name="adj"/>
            </a:avLst>
          </a:prstGeom>
          <a:solidFill>
            <a:srgbClr val="D5D5F4"/>
          </a:solidFill>
          <a:ln cap="flat" cmpd="sng" w="9525">
            <a:solidFill>
              <a:srgbClr val="262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/>
              <a:t>Features (x)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56"/>
          <p:cNvSpPr/>
          <p:nvPr/>
        </p:nvSpPr>
        <p:spPr>
          <a:xfrm>
            <a:off x="6804250" y="1151425"/>
            <a:ext cx="2010600" cy="1227900"/>
          </a:xfrm>
          <a:prstGeom prst="roundRect">
            <a:avLst>
              <a:gd fmla="val 16667" name="adj"/>
            </a:avLst>
          </a:prstGeom>
          <a:solidFill>
            <a:srgbClr val="D5D5F4"/>
          </a:solidFill>
          <a:ln cap="flat" cmpd="sng" w="9525">
            <a:solidFill>
              <a:srgbClr val="262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/>
              <a:t>Probability of a granade</a:t>
            </a:r>
            <a:endParaRPr sz="22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/>
              <a:t>P(granade|x) 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56"/>
          <p:cNvSpPr/>
          <p:nvPr/>
        </p:nvSpPr>
        <p:spPr>
          <a:xfrm>
            <a:off x="2760475" y="1840824"/>
            <a:ext cx="3525600" cy="822300"/>
          </a:xfrm>
          <a:prstGeom prst="roundRect">
            <a:avLst>
              <a:gd fmla="val 16667" name="adj"/>
            </a:avLst>
          </a:prstGeom>
          <a:solidFill>
            <a:srgbClr val="D5D5F4"/>
          </a:solidFill>
          <a:ln cap="flat" cmpd="sng" w="9525">
            <a:solidFill>
              <a:srgbClr val="262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Neural Network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/>
              <a:t>e.g. logistic regression</a:t>
            </a:r>
            <a:endParaRPr sz="22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19"/>
          <p:cNvSpPr txBox="1"/>
          <p:nvPr>
            <p:ph type="title"/>
          </p:nvPr>
        </p:nvSpPr>
        <p:spPr>
          <a:xfrm>
            <a:off x="379500" y="221628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</a:pPr>
            <a:r>
              <a:rPr lang="cs"/>
              <a:t>Fully Convolutional Networks: FCN</a:t>
            </a:r>
            <a:endParaRPr/>
          </a:p>
        </p:txBody>
      </p:sp>
      <p:pic>
        <p:nvPicPr>
          <p:cNvPr id="1122" name="Google Shape;1122;p119"/>
          <p:cNvPicPr preferRelativeResize="0"/>
          <p:nvPr/>
        </p:nvPicPr>
        <p:blipFill rotWithShape="1">
          <a:blip r:embed="rId3">
            <a:alphaModFix/>
          </a:blip>
          <a:srcRect b="0" l="0" r="49313" t="0"/>
          <a:stretch/>
        </p:blipFill>
        <p:spPr>
          <a:xfrm>
            <a:off x="134326" y="1005300"/>
            <a:ext cx="1477775" cy="1376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p119"/>
          <p:cNvPicPr preferRelativeResize="0"/>
          <p:nvPr/>
        </p:nvPicPr>
        <p:blipFill rotWithShape="1">
          <a:blip r:embed="rId4">
            <a:alphaModFix/>
          </a:blip>
          <a:srcRect b="0" l="8783" r="5518" t="6367"/>
          <a:stretch/>
        </p:blipFill>
        <p:spPr>
          <a:xfrm>
            <a:off x="2013925" y="864675"/>
            <a:ext cx="6847724" cy="420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119"/>
          <p:cNvPicPr preferRelativeResize="0"/>
          <p:nvPr/>
        </p:nvPicPr>
        <p:blipFill rotWithShape="1">
          <a:blip r:embed="rId3">
            <a:alphaModFix/>
          </a:blip>
          <a:srcRect b="0" l="49313" r="0" t="0"/>
          <a:stretch/>
        </p:blipFill>
        <p:spPr>
          <a:xfrm>
            <a:off x="134330" y="2381438"/>
            <a:ext cx="1477775" cy="1376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120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Pose estimation</a:t>
            </a:r>
            <a:endParaRPr/>
          </a:p>
        </p:txBody>
      </p:sp>
      <p:sp>
        <p:nvSpPr>
          <p:cNvPr id="1130" name="Google Shape;1130;p120"/>
          <p:cNvSpPr txBox="1"/>
          <p:nvPr>
            <p:ph idx="1" type="body"/>
          </p:nvPr>
        </p:nvSpPr>
        <p:spPr>
          <a:xfrm>
            <a:off x="228600" y="4444863"/>
            <a:ext cx="86868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cs" sz="1600"/>
              <a:t>Toshev et al.: DeepPose: Human Pose Estimation via Deep Neural Networks. CVPR 2014</a:t>
            </a:r>
            <a:endParaRPr sz="16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131" name="Google Shape;1131;p120"/>
          <p:cNvSpPr txBox="1"/>
          <p:nvPr>
            <p:ph idx="12" type="sldNum"/>
          </p:nvPr>
        </p:nvSpPr>
        <p:spPr>
          <a:xfrm>
            <a:off x="8153400" y="4857750"/>
            <a:ext cx="7620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4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2" name="Google Shape;1132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536" y="1221600"/>
            <a:ext cx="4186808" cy="1709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3" name="Google Shape;1133;p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2100" y="2930668"/>
            <a:ext cx="2570579" cy="11457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4" name="Google Shape;1134;p120"/>
          <p:cNvCxnSpPr>
            <a:stCxn id="1132" idx="3"/>
            <a:endCxn id="1133" idx="0"/>
          </p:cNvCxnSpPr>
          <p:nvPr/>
        </p:nvCxnSpPr>
        <p:spPr>
          <a:xfrm>
            <a:off x="4582344" y="2076134"/>
            <a:ext cx="1955100" cy="854400"/>
          </a:xfrm>
          <a:prstGeom prst="straightConnector1">
            <a:avLst/>
          </a:prstGeom>
          <a:noFill/>
          <a:ln cap="flat" cmpd="sng" w="44450">
            <a:solidFill>
              <a:srgbClr val="009972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21"/>
          <p:cNvSpPr txBox="1"/>
          <p:nvPr>
            <p:ph type="title"/>
          </p:nvPr>
        </p:nvSpPr>
        <p:spPr>
          <a:xfrm>
            <a:off x="228600" y="11430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Facial alignment</a:t>
            </a:r>
            <a:endParaRPr/>
          </a:p>
        </p:txBody>
      </p:sp>
      <p:sp>
        <p:nvSpPr>
          <p:cNvPr id="1140" name="Google Shape;1140;p121"/>
          <p:cNvSpPr txBox="1"/>
          <p:nvPr>
            <p:ph idx="1" type="body"/>
          </p:nvPr>
        </p:nvSpPr>
        <p:spPr>
          <a:xfrm>
            <a:off x="228600" y="742950"/>
            <a:ext cx="86868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cs"/>
              <a:t>The same network as for poses</a:t>
            </a:r>
            <a:endParaRPr/>
          </a:p>
        </p:txBody>
      </p:sp>
      <p:pic>
        <p:nvPicPr>
          <p:cNvPr id="1141" name="Google Shape;1141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60" y="1345034"/>
            <a:ext cx="5930280" cy="150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560" y="2841780"/>
            <a:ext cx="5930278" cy="14989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121"/>
          <p:cNvSpPr txBox="1"/>
          <p:nvPr/>
        </p:nvSpPr>
        <p:spPr>
          <a:xfrm>
            <a:off x="228600" y="4444863"/>
            <a:ext cx="86868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c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Sun et al.: Deep Convolutional Network Cascade for Facial Point Detection, CVPR 2013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122"/>
          <p:cNvSpPr txBox="1"/>
          <p:nvPr>
            <p:ph type="title"/>
          </p:nvPr>
        </p:nvSpPr>
        <p:spPr>
          <a:xfrm>
            <a:off x="457200" y="154483"/>
            <a:ext cx="8229600" cy="64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Weird learning</a:t>
            </a:r>
            <a:endParaRPr/>
          </a:p>
        </p:txBody>
      </p:sp>
      <p:sp>
        <p:nvSpPr>
          <p:cNvPr id="1149" name="Google Shape;1149;p122"/>
          <p:cNvSpPr txBox="1"/>
          <p:nvPr>
            <p:ph idx="1" type="body"/>
          </p:nvPr>
        </p:nvSpPr>
        <p:spPr>
          <a:xfrm>
            <a:off x="311700" y="1137674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Semi supervised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Active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Self-supervised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Transfer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7"/>
          <p:cNvSpPr txBox="1"/>
          <p:nvPr>
            <p:ph type="title"/>
          </p:nvPr>
        </p:nvSpPr>
        <p:spPr>
          <a:xfrm>
            <a:off x="311700" y="333769"/>
            <a:ext cx="85206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Binary classification network   </a:t>
            </a:r>
            <a:endParaRPr sz="1800"/>
          </a:p>
        </p:txBody>
      </p:sp>
      <p:sp>
        <p:nvSpPr>
          <p:cNvPr id="245" name="Google Shape;245;p57"/>
          <p:cNvSpPr/>
          <p:nvPr/>
        </p:nvSpPr>
        <p:spPr>
          <a:xfrm>
            <a:off x="311156" y="1732806"/>
            <a:ext cx="1872300" cy="3157200"/>
          </a:xfrm>
          <a:prstGeom prst="roundRect">
            <a:avLst>
              <a:gd fmla="val 16667" name="adj"/>
            </a:avLst>
          </a:prstGeom>
          <a:solidFill>
            <a:srgbClr val="84FFE0"/>
          </a:solidFill>
          <a:ln cap="flat" cmpd="sng" w="9525">
            <a:solidFill>
              <a:srgbClr val="262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/>
              <a:t>Weight </a:t>
            </a:r>
            <a:r>
              <a:rPr lang="c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0.1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/>
              <a:t>Red </a:t>
            </a:r>
            <a:r>
              <a:rPr lang="c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/>
              <a:t>Size </a:t>
            </a:r>
            <a:r>
              <a:rPr lang="c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0.5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cxnSp>
        <p:nvCxnSpPr>
          <p:cNvPr id="246" name="Google Shape;246;p57"/>
          <p:cNvCxnSpPr>
            <a:stCxn id="245" idx="3"/>
            <a:endCxn id="247" idx="1"/>
          </p:cNvCxnSpPr>
          <p:nvPr/>
        </p:nvCxnSpPr>
        <p:spPr>
          <a:xfrm>
            <a:off x="2183456" y="3311406"/>
            <a:ext cx="576900" cy="0"/>
          </a:xfrm>
          <a:prstGeom prst="straightConnector1">
            <a:avLst/>
          </a:prstGeom>
          <a:noFill/>
          <a:ln cap="flat" cmpd="sng" w="44450">
            <a:solidFill>
              <a:srgbClr val="00997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47" name="Google Shape;247;p57"/>
          <p:cNvSpPr/>
          <p:nvPr/>
        </p:nvSpPr>
        <p:spPr>
          <a:xfrm>
            <a:off x="2760475" y="2771325"/>
            <a:ext cx="3582600" cy="1080300"/>
          </a:xfrm>
          <a:prstGeom prst="roundRect">
            <a:avLst>
              <a:gd fmla="val 16667" name="adj"/>
            </a:avLst>
          </a:prstGeom>
          <a:solidFill>
            <a:srgbClr val="85FFE0"/>
          </a:solidFill>
          <a:ln cap="flat" cmpd="sng" w="9525">
            <a:solidFill>
              <a:srgbClr val="262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/>
              <a:t>f(x; </a:t>
            </a:r>
            <a:r>
              <a:rPr lang="cs" sz="2200">
                <a:solidFill>
                  <a:srgbClr val="FF0000"/>
                </a:solidFill>
              </a:rPr>
              <a:t>θ</a:t>
            </a:r>
            <a:r>
              <a:rPr lang="cs" sz="2200"/>
              <a:t>) = sigmoid(</a:t>
            </a:r>
            <a:r>
              <a:rPr lang="cs" sz="2200">
                <a:solidFill>
                  <a:srgbClr val="FF0000"/>
                </a:solidFill>
              </a:rPr>
              <a:t>w</a:t>
            </a:r>
            <a:r>
              <a:rPr lang="cs" sz="2200"/>
              <a:t>x + </a:t>
            </a:r>
            <a:r>
              <a:rPr lang="cs" sz="2200">
                <a:solidFill>
                  <a:srgbClr val="FF0000"/>
                </a:solidFill>
              </a:rPr>
              <a:t>b</a:t>
            </a:r>
            <a:r>
              <a:rPr lang="cs" sz="2200"/>
              <a:t>)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8" name="Google Shape;248;p57"/>
          <p:cNvCxnSpPr>
            <a:stCxn id="247" idx="3"/>
            <a:endCxn id="249" idx="1"/>
          </p:cNvCxnSpPr>
          <p:nvPr/>
        </p:nvCxnSpPr>
        <p:spPr>
          <a:xfrm>
            <a:off x="6343075" y="3311475"/>
            <a:ext cx="461100" cy="2400"/>
          </a:xfrm>
          <a:prstGeom prst="straightConnector1">
            <a:avLst/>
          </a:prstGeom>
          <a:noFill/>
          <a:ln cap="flat" cmpd="sng" w="44450">
            <a:solidFill>
              <a:srgbClr val="00997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49" name="Google Shape;249;p57"/>
          <p:cNvSpPr/>
          <p:nvPr/>
        </p:nvSpPr>
        <p:spPr>
          <a:xfrm>
            <a:off x="6804250" y="2525438"/>
            <a:ext cx="2010600" cy="1576800"/>
          </a:xfrm>
          <a:prstGeom prst="roundRect">
            <a:avLst>
              <a:gd fmla="val 16667" name="adj"/>
            </a:avLst>
          </a:prstGeom>
          <a:solidFill>
            <a:srgbClr val="84FFE0"/>
          </a:solidFill>
          <a:ln cap="flat" cmpd="sng" w="9525">
            <a:solidFill>
              <a:srgbClr val="262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/>
              <a:t>0.95</a:t>
            </a:r>
            <a:endParaRPr/>
          </a:p>
        </p:txBody>
      </p:sp>
      <p:sp>
        <p:nvSpPr>
          <p:cNvPr id="250" name="Google Shape;250;p57"/>
          <p:cNvSpPr/>
          <p:nvPr/>
        </p:nvSpPr>
        <p:spPr>
          <a:xfrm>
            <a:off x="377325" y="1197399"/>
            <a:ext cx="1728600" cy="462300"/>
          </a:xfrm>
          <a:prstGeom prst="roundRect">
            <a:avLst>
              <a:gd fmla="val 16667" name="adj"/>
            </a:avLst>
          </a:prstGeom>
          <a:solidFill>
            <a:srgbClr val="D5D5F4"/>
          </a:solidFill>
          <a:ln cap="flat" cmpd="sng" w="9525">
            <a:solidFill>
              <a:srgbClr val="262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/>
              <a:t>Features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57"/>
          <p:cNvSpPr/>
          <p:nvPr/>
        </p:nvSpPr>
        <p:spPr>
          <a:xfrm>
            <a:off x="6804175" y="1142350"/>
            <a:ext cx="2010600" cy="1232400"/>
          </a:xfrm>
          <a:prstGeom prst="roundRect">
            <a:avLst>
              <a:gd fmla="val 16667" name="adj"/>
            </a:avLst>
          </a:prstGeom>
          <a:solidFill>
            <a:srgbClr val="D5D5F4"/>
          </a:solidFill>
          <a:ln cap="flat" cmpd="sng" w="9525">
            <a:solidFill>
              <a:srgbClr val="262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/>
              <a:t>Probability of a granade</a:t>
            </a:r>
            <a:endParaRPr sz="22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/>
              <a:t>P(granade|x) 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57"/>
          <p:cNvSpPr/>
          <p:nvPr/>
        </p:nvSpPr>
        <p:spPr>
          <a:xfrm>
            <a:off x="2760475" y="1757148"/>
            <a:ext cx="3525600" cy="906000"/>
          </a:xfrm>
          <a:prstGeom prst="roundRect">
            <a:avLst>
              <a:gd fmla="val 16667" name="adj"/>
            </a:avLst>
          </a:prstGeom>
          <a:solidFill>
            <a:srgbClr val="D5D5F4"/>
          </a:solidFill>
          <a:ln cap="flat" cmpd="sng" w="9525">
            <a:solidFill>
              <a:srgbClr val="262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Neural Network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/>
              <a:t>e.g. logistic regression</a:t>
            </a:r>
            <a:endParaRPr sz="22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253" name="Google Shape;253;p57"/>
          <p:cNvSpPr/>
          <p:nvPr/>
        </p:nvSpPr>
        <p:spPr>
          <a:xfrm>
            <a:off x="2809200" y="4167525"/>
            <a:ext cx="3525600" cy="836100"/>
          </a:xfrm>
          <a:prstGeom prst="roundRect">
            <a:avLst>
              <a:gd fmla="val 16667" name="adj"/>
            </a:avLst>
          </a:prstGeom>
          <a:solidFill>
            <a:srgbClr val="D5D5F4"/>
          </a:solidFill>
          <a:ln cap="flat" cmpd="sng" w="9525">
            <a:solidFill>
              <a:srgbClr val="262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/>
              <a:t>Training: tune parameters </a:t>
            </a:r>
            <a:r>
              <a:rPr lang="cs" sz="2200">
                <a:solidFill>
                  <a:srgbClr val="FF0000"/>
                </a:solidFill>
              </a:rPr>
              <a:t>θ = {w, b}</a:t>
            </a:r>
            <a:endParaRPr sz="22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cxnSp>
        <p:nvCxnSpPr>
          <p:cNvPr id="254" name="Google Shape;254;p57"/>
          <p:cNvCxnSpPr>
            <a:stCxn id="253" idx="0"/>
          </p:cNvCxnSpPr>
          <p:nvPr/>
        </p:nvCxnSpPr>
        <p:spPr>
          <a:xfrm rot="10800000">
            <a:off x="3625800" y="3378225"/>
            <a:ext cx="946200" cy="78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" name="Google Shape;255;p57"/>
          <p:cNvCxnSpPr>
            <a:stCxn id="253" idx="0"/>
          </p:cNvCxnSpPr>
          <p:nvPr/>
        </p:nvCxnSpPr>
        <p:spPr>
          <a:xfrm flipH="1" rot="10800000">
            <a:off x="4572000" y="3389025"/>
            <a:ext cx="648600" cy="77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" name="Google Shape;256;p57"/>
          <p:cNvCxnSpPr>
            <a:stCxn id="253" idx="0"/>
          </p:cNvCxnSpPr>
          <p:nvPr/>
        </p:nvCxnSpPr>
        <p:spPr>
          <a:xfrm flipH="1" rot="10800000">
            <a:off x="4572000" y="3399525"/>
            <a:ext cx="1306500" cy="76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8"/>
          <p:cNvSpPr txBox="1"/>
          <p:nvPr>
            <p:ph type="title"/>
          </p:nvPr>
        </p:nvSpPr>
        <p:spPr>
          <a:xfrm>
            <a:off x="311700" y="333769"/>
            <a:ext cx="85206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Training</a:t>
            </a:r>
            <a:endParaRPr/>
          </a:p>
        </p:txBody>
      </p:sp>
      <p:pic>
        <p:nvPicPr>
          <p:cNvPr id="262" name="Google Shape;26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000" y="2483721"/>
            <a:ext cx="462121" cy="462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4534" y="2483718"/>
            <a:ext cx="462121" cy="462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1109" y="2483718"/>
            <a:ext cx="462121" cy="462108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58"/>
          <p:cNvSpPr/>
          <p:nvPr/>
        </p:nvSpPr>
        <p:spPr>
          <a:xfrm>
            <a:off x="1978825" y="2174663"/>
            <a:ext cx="3582600" cy="1080300"/>
          </a:xfrm>
          <a:prstGeom prst="roundRect">
            <a:avLst>
              <a:gd fmla="val 16667" name="adj"/>
            </a:avLst>
          </a:prstGeom>
          <a:solidFill>
            <a:srgbClr val="85FFE0"/>
          </a:solidFill>
          <a:ln cap="flat" cmpd="sng" w="9525">
            <a:solidFill>
              <a:srgbClr val="262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/>
              <a:t>f(x; </a:t>
            </a:r>
            <a:r>
              <a:rPr lang="cs" sz="2200">
                <a:solidFill>
                  <a:srgbClr val="FF0000"/>
                </a:solidFill>
              </a:rPr>
              <a:t>θ</a:t>
            </a:r>
            <a:r>
              <a:rPr lang="cs" sz="2200"/>
              <a:t>) = sigmoid(</a:t>
            </a:r>
            <a:r>
              <a:rPr lang="cs" sz="2200">
                <a:solidFill>
                  <a:srgbClr val="FF0000"/>
                </a:solidFill>
              </a:rPr>
              <a:t>w</a:t>
            </a:r>
            <a:r>
              <a:rPr lang="cs" sz="2200"/>
              <a:t>x + </a:t>
            </a:r>
            <a:r>
              <a:rPr lang="cs" sz="2200">
                <a:solidFill>
                  <a:srgbClr val="FF0000"/>
                </a:solidFill>
              </a:rPr>
              <a:t>b</a:t>
            </a:r>
            <a:r>
              <a:rPr lang="cs" sz="2200"/>
              <a:t>)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6" name="Google Shape;266;p58"/>
          <p:cNvCxnSpPr/>
          <p:nvPr/>
        </p:nvCxnSpPr>
        <p:spPr>
          <a:xfrm>
            <a:off x="1319156" y="2757944"/>
            <a:ext cx="576900" cy="0"/>
          </a:xfrm>
          <a:prstGeom prst="straightConnector1">
            <a:avLst/>
          </a:prstGeom>
          <a:noFill/>
          <a:ln cap="flat" cmpd="sng" w="44450">
            <a:solidFill>
              <a:srgbClr val="00997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67" name="Google Shape;267;p58"/>
          <p:cNvCxnSpPr/>
          <p:nvPr/>
        </p:nvCxnSpPr>
        <p:spPr>
          <a:xfrm>
            <a:off x="5602819" y="2714781"/>
            <a:ext cx="576900" cy="0"/>
          </a:xfrm>
          <a:prstGeom prst="straightConnector1">
            <a:avLst/>
          </a:prstGeom>
          <a:noFill/>
          <a:ln cap="flat" cmpd="sng" w="44450">
            <a:solidFill>
              <a:srgbClr val="00997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68" name="Google Shape;268;p58"/>
          <p:cNvSpPr/>
          <p:nvPr/>
        </p:nvSpPr>
        <p:spPr>
          <a:xfrm>
            <a:off x="278625" y="1872900"/>
            <a:ext cx="1397400" cy="413100"/>
          </a:xfrm>
          <a:prstGeom prst="roundRect">
            <a:avLst>
              <a:gd fmla="val 16667" name="adj"/>
            </a:avLst>
          </a:prstGeom>
          <a:solidFill>
            <a:srgbClr val="D5D5F4"/>
          </a:solidFill>
          <a:ln cap="flat" cmpd="sng" w="9525">
            <a:solidFill>
              <a:srgbClr val="262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/>
              <a:t>Input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58"/>
          <p:cNvSpPr/>
          <p:nvPr/>
        </p:nvSpPr>
        <p:spPr>
          <a:xfrm>
            <a:off x="3071425" y="1671656"/>
            <a:ext cx="1397400" cy="413100"/>
          </a:xfrm>
          <a:prstGeom prst="roundRect">
            <a:avLst>
              <a:gd fmla="val 16667" name="adj"/>
            </a:avLst>
          </a:prstGeom>
          <a:solidFill>
            <a:srgbClr val="D5D5F4"/>
          </a:solidFill>
          <a:ln cap="flat" cmpd="sng" w="9525">
            <a:solidFill>
              <a:srgbClr val="262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/>
              <a:t>Model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58"/>
          <p:cNvSpPr/>
          <p:nvPr/>
        </p:nvSpPr>
        <p:spPr>
          <a:xfrm>
            <a:off x="7383925" y="1520904"/>
            <a:ext cx="1397400" cy="804300"/>
          </a:xfrm>
          <a:prstGeom prst="roundRect">
            <a:avLst>
              <a:gd fmla="val 16667" name="adj"/>
            </a:avLst>
          </a:prstGeom>
          <a:solidFill>
            <a:srgbClr val="D5D5F4"/>
          </a:solidFill>
          <a:ln cap="flat" cmpd="sng" w="9525">
            <a:solidFill>
              <a:srgbClr val="262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/>
              <a:t>Ground truth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58"/>
          <p:cNvSpPr/>
          <p:nvPr/>
        </p:nvSpPr>
        <p:spPr>
          <a:xfrm>
            <a:off x="6577050" y="3292744"/>
            <a:ext cx="1397400" cy="369600"/>
          </a:xfrm>
          <a:prstGeom prst="roundRect">
            <a:avLst>
              <a:gd fmla="val 16667" name="adj"/>
            </a:avLst>
          </a:prstGeom>
          <a:solidFill>
            <a:srgbClr val="D5D5F4"/>
          </a:solidFill>
          <a:ln cap="flat" cmpd="sng" w="9525">
            <a:solidFill>
              <a:srgbClr val="262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/>
              <a:t>Loss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2" name="Google Shape;272;p58"/>
          <p:cNvCxnSpPr>
            <a:endCxn id="271" idx="0"/>
          </p:cNvCxnSpPr>
          <p:nvPr/>
        </p:nvCxnSpPr>
        <p:spPr>
          <a:xfrm>
            <a:off x="6638850" y="2803744"/>
            <a:ext cx="636900" cy="489000"/>
          </a:xfrm>
          <a:prstGeom prst="straightConnector1">
            <a:avLst/>
          </a:prstGeom>
          <a:noFill/>
          <a:ln cap="flat" cmpd="sng" w="44450">
            <a:solidFill>
              <a:srgbClr val="00997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73" name="Google Shape;273;p58"/>
          <p:cNvCxnSpPr>
            <a:endCxn id="271" idx="0"/>
          </p:cNvCxnSpPr>
          <p:nvPr/>
        </p:nvCxnSpPr>
        <p:spPr>
          <a:xfrm flipH="1">
            <a:off x="7275750" y="2945644"/>
            <a:ext cx="537900" cy="347100"/>
          </a:xfrm>
          <a:prstGeom prst="straightConnector1">
            <a:avLst/>
          </a:prstGeom>
          <a:noFill/>
          <a:ln cap="flat" cmpd="sng" w="44450">
            <a:solidFill>
              <a:srgbClr val="00997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74" name="Google Shape;274;p58"/>
          <p:cNvCxnSpPr>
            <a:stCxn id="271" idx="2"/>
            <a:endCxn id="275" idx="3"/>
          </p:cNvCxnSpPr>
          <p:nvPr/>
        </p:nvCxnSpPr>
        <p:spPr>
          <a:xfrm flipH="1">
            <a:off x="6577350" y="3662344"/>
            <a:ext cx="698400" cy="474300"/>
          </a:xfrm>
          <a:prstGeom prst="straightConnector1">
            <a:avLst/>
          </a:prstGeom>
          <a:noFill/>
          <a:ln cap="flat" cmpd="sng" w="44450">
            <a:solidFill>
              <a:srgbClr val="00997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75" name="Google Shape;275;p58"/>
          <p:cNvSpPr/>
          <p:nvPr/>
        </p:nvSpPr>
        <p:spPr>
          <a:xfrm>
            <a:off x="4724400" y="3749677"/>
            <a:ext cx="1852800" cy="773700"/>
          </a:xfrm>
          <a:prstGeom prst="roundRect">
            <a:avLst>
              <a:gd fmla="val 16667" name="adj"/>
            </a:avLst>
          </a:prstGeom>
          <a:solidFill>
            <a:srgbClr val="D5D5F4"/>
          </a:solidFill>
          <a:ln cap="flat" cmpd="sng" w="9525">
            <a:solidFill>
              <a:srgbClr val="262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/>
              <a:t>Parameter Gradients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58"/>
          <p:cNvSpPr/>
          <p:nvPr/>
        </p:nvSpPr>
        <p:spPr>
          <a:xfrm>
            <a:off x="2142025" y="3749678"/>
            <a:ext cx="1965300" cy="773700"/>
          </a:xfrm>
          <a:prstGeom prst="roundRect">
            <a:avLst>
              <a:gd fmla="val 16667" name="adj"/>
            </a:avLst>
          </a:prstGeom>
          <a:solidFill>
            <a:srgbClr val="D5D5F4"/>
          </a:solidFill>
          <a:ln cap="flat" cmpd="sng" w="9525">
            <a:solidFill>
              <a:srgbClr val="262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000"/>
              <a:t>Optimization</a:t>
            </a:r>
            <a:endParaRPr sz="2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2000"/>
              <a:t>algorithm 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7" name="Google Shape;277;p58"/>
          <p:cNvCxnSpPr>
            <a:endCxn id="276" idx="3"/>
          </p:cNvCxnSpPr>
          <p:nvPr/>
        </p:nvCxnSpPr>
        <p:spPr>
          <a:xfrm rot="10800000">
            <a:off x="4107325" y="4136528"/>
            <a:ext cx="617100" cy="9900"/>
          </a:xfrm>
          <a:prstGeom prst="straightConnector1">
            <a:avLst/>
          </a:prstGeom>
          <a:noFill/>
          <a:ln cap="flat" cmpd="sng" w="44450">
            <a:solidFill>
              <a:srgbClr val="00997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78" name="Google Shape;278;p58"/>
          <p:cNvCxnSpPr>
            <a:stCxn id="276" idx="0"/>
          </p:cNvCxnSpPr>
          <p:nvPr/>
        </p:nvCxnSpPr>
        <p:spPr>
          <a:xfrm flipH="1" rot="10800000">
            <a:off x="3124675" y="2804078"/>
            <a:ext cx="1933500" cy="945600"/>
          </a:xfrm>
          <a:prstGeom prst="straightConnector1">
            <a:avLst/>
          </a:prstGeom>
          <a:noFill/>
          <a:ln cap="flat" cmpd="sng" w="44450">
            <a:solidFill>
              <a:srgbClr val="00997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79" name="Google Shape;279;p58"/>
          <p:cNvCxnSpPr>
            <a:stCxn id="276" idx="0"/>
          </p:cNvCxnSpPr>
          <p:nvPr/>
        </p:nvCxnSpPr>
        <p:spPr>
          <a:xfrm flipH="1" rot="10800000">
            <a:off x="3124675" y="2784878"/>
            <a:ext cx="1302300" cy="964800"/>
          </a:xfrm>
          <a:prstGeom prst="straightConnector1">
            <a:avLst/>
          </a:prstGeom>
          <a:noFill/>
          <a:ln cap="flat" cmpd="sng" w="44450">
            <a:solidFill>
              <a:srgbClr val="009972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POV">
  <a:themeElements>
    <a:clrScheme name="POV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